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6" r:id="rId4"/>
    <p:sldId id="293" r:id="rId5"/>
    <p:sldId id="294" r:id="rId6"/>
    <p:sldId id="270" r:id="rId7"/>
    <p:sldId id="274" r:id="rId8"/>
    <p:sldId id="277" r:id="rId9"/>
    <p:sldId id="295" r:id="rId10"/>
    <p:sldId id="298" r:id="rId11"/>
    <p:sldId id="299" r:id="rId12"/>
    <p:sldId id="300" r:id="rId13"/>
    <p:sldId id="301" r:id="rId14"/>
    <p:sldId id="260" r:id="rId15"/>
    <p:sldId id="269" r:id="rId16"/>
    <p:sldId id="266" r:id="rId17"/>
    <p:sldId id="288" r:id="rId18"/>
    <p:sldId id="291" r:id="rId19"/>
    <p:sldId id="290" r:id="rId20"/>
    <p:sldId id="267" r:id="rId2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CB2A-2F02-488C-BD2C-BD864DEBD281}" type="datetimeFigureOut">
              <a:rPr lang="sk-SK" smtClean="0"/>
              <a:t>31. 12. 2024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F89D-3A55-4B06-B94D-59069C6EA44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3640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CB2A-2F02-488C-BD2C-BD864DEBD281}" type="datetimeFigureOut">
              <a:rPr lang="sk-SK" smtClean="0"/>
              <a:t>31. 12. 2024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F89D-3A55-4B06-B94D-59069C6EA44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3015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CB2A-2F02-488C-BD2C-BD864DEBD281}" type="datetimeFigureOut">
              <a:rPr lang="sk-SK" smtClean="0"/>
              <a:t>31. 12. 2024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F89D-3A55-4B06-B94D-59069C6EA44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71180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CB2A-2F02-488C-BD2C-BD864DEBD281}" type="datetimeFigureOut">
              <a:rPr lang="sk-SK" smtClean="0"/>
              <a:t>31. 12. 2024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F89D-3A55-4B06-B94D-59069C6EA44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15122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CB2A-2F02-488C-BD2C-BD864DEBD281}" type="datetimeFigureOut">
              <a:rPr lang="sk-SK" smtClean="0"/>
              <a:t>31. 12. 2024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F89D-3A55-4B06-B94D-59069C6EA44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29038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CB2A-2F02-488C-BD2C-BD864DEBD281}" type="datetimeFigureOut">
              <a:rPr lang="sk-SK" smtClean="0"/>
              <a:t>31. 12. 2024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F89D-3A55-4B06-B94D-59069C6EA44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0643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CB2A-2F02-488C-BD2C-BD864DEBD281}" type="datetimeFigureOut">
              <a:rPr lang="sk-SK" smtClean="0"/>
              <a:t>31. 12. 2024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F89D-3A55-4B06-B94D-59069C6EA44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01336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CB2A-2F02-488C-BD2C-BD864DEBD281}" type="datetimeFigureOut">
              <a:rPr lang="sk-SK" smtClean="0"/>
              <a:t>31. 12. 2024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F89D-3A55-4B06-B94D-59069C6EA44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7195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CB2A-2F02-488C-BD2C-BD864DEBD281}" type="datetimeFigureOut">
              <a:rPr lang="sk-SK" smtClean="0"/>
              <a:t>31. 12. 2024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F89D-3A55-4B06-B94D-59069C6EA44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3875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CB2A-2F02-488C-BD2C-BD864DEBD281}" type="datetimeFigureOut">
              <a:rPr lang="sk-SK" smtClean="0"/>
              <a:t>31. 12. 2024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F89D-3A55-4B06-B94D-59069C6EA44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894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ACB2A-2F02-488C-BD2C-BD864DEBD281}" type="datetimeFigureOut">
              <a:rPr lang="sk-SK" smtClean="0"/>
              <a:t>31. 12. 2024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CF89D-3A55-4B06-B94D-59069C6EA44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82566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ACB2A-2F02-488C-BD2C-BD864DEBD281}" type="datetimeFigureOut">
              <a:rPr lang="sk-SK" smtClean="0"/>
              <a:t>31. 12. 2024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CF89D-3A55-4B06-B94D-59069C6EA44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4283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edupage.org/?lang_id=2&amp;p=u1/u20/u3671/e1832" TargetMode="External"/><Relationship Id="rId2" Type="http://schemas.openxmlformats.org/officeDocument/2006/relationships/hyperlink" Target="https://help.edupage.org/?p=u1/u20/u3671/u2449&amp;lang_id=2&amp;from=u1/u21/u348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help.edupage.org/?p=u1/u21/u3488&amp;lang_id=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nedu.sk/12269-sk/regionalne-skolstvo/" TargetMode="External"/><Relationship Id="rId2" Type="http://schemas.openxmlformats.org/officeDocument/2006/relationships/hyperlink" Target="https://www.minedu.sk/data/att/031/31979.c60367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ov-lex.sk/ezbierky/pravne-predpisy/SK/ZZ/2019/138/?ucinnost=01.01.2025" TargetMode="External"/><Relationship Id="rId3" Type="http://schemas.openxmlformats.org/officeDocument/2006/relationships/hyperlink" Target="https://www.minedu.sk/vnutorne-rezortne-predpisy-vydane-v-roku-2023/" TargetMode="External"/><Relationship Id="rId7" Type="http://schemas.openxmlformats.org/officeDocument/2006/relationships/hyperlink" Target="https://www.slov-lex.sk/ezbierky/pravne-predpisy/SK/ZZ/2003/597/?ucinnost=01.01.2025" TargetMode="External"/><Relationship Id="rId2" Type="http://schemas.openxmlformats.org/officeDocument/2006/relationships/hyperlink" Target="https://www.slov-lex.sk/ezbierky/pravne-predpisy/SK/ZZ/2008/245/?ucinnost=01.01.202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lov-lex.sk/ezbierky/pravne-predpisy/SK/ZZ/2022/224/?ucinnost=01.01.2025" TargetMode="External"/><Relationship Id="rId5" Type="http://schemas.openxmlformats.org/officeDocument/2006/relationships/hyperlink" Target="https://www.slov-lex.sk/ezbierky/pravne-predpisy/SK/ZZ/2022/223/?ucinnost=01.01.2025" TargetMode="External"/><Relationship Id="rId4" Type="http://schemas.openxmlformats.org/officeDocument/2006/relationships/hyperlink" Target="https://www.slov-lex.sk/ezbierky/pravne-predpisy/SK/ZZ/2007/526/?ucinnost=01.01.2025" TargetMode="External"/><Relationship Id="rId9" Type="http://schemas.openxmlformats.org/officeDocument/2006/relationships/hyperlink" Target="https://www.slov-lex.sk/ezbierky/pravne-predpisy/SK/ZZ/2023/173/?ucinnost=01.01.202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ov-lex.sk/ezbierky-fe/pravne-predpisy/SK/ZZ/2008/245/?ucinnost=01.01.2025#paragraf-30.odsek-6" TargetMode="External"/><Relationship Id="rId2" Type="http://schemas.openxmlformats.org/officeDocument/2006/relationships/hyperlink" Target="https://www.slov-lex.sk/ezbierky/pravne-predpisy/SK/ZZ/2008/245/?ucinnost=01.01.202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lov-lex.sk/ezbierky-fe/pravne-predpisy/SK/ZZ/2008/245/?ucinnost=01.01.2025#paragraf-33.odsek-1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ov-lex.sk/ezbierky-fe/pravne-predpisy/SK/ZZ/2022/223/?ucinnost=01.01.2025#paragraf-6.nadpis" TargetMode="External"/><Relationship Id="rId2" Type="http://schemas.openxmlformats.org/officeDocument/2006/relationships/hyperlink" Target="https://www.slov-lex.sk/ezbierky/pravne-predpisy/SK/ZZ/2022/223/?ucinnost=01.01.202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lov-lex.sk/pravne-predpisy/SK/ZZ/2022/223/20230901.html#paragraf-6.odsek-8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ov-lex.sk/ezbierky/pravne-predpisy/SK/ZZ/2022/224/?ucinnost=01.01.2025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minedu.sk/ministerstvo-skolstva-vydalo-smernicu-c-492023-o-organizovani-sportoveho-vycviku-a-kurzu-pohybovych-aktivit-v-prirode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ov-lex.sk/ezbierky/pravne-predpisy/SK/ZZ/2023/173/?ucinnost=01.01.2025#prilohy.priloha-priloha_c_1_k_vyhlaske_c_173_2023_z_z.oznacenie" TargetMode="External"/><Relationship Id="rId2" Type="http://schemas.openxmlformats.org/officeDocument/2006/relationships/hyperlink" Target="https://www.slov-lex.sk/ezbierky/pravne-predpisy/SK/ZZ/2023/173/?ucinnost=01.01.202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www.statpedu.sk/files/articles/dokumenty/inovovany-statny-vzdelavaci-program/telesna-a-sportova-vychova_nsv_2014.pdf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ov-lex.sk/ezbierky-fe/pravne-predpisy/SK/ZZ/2003/597/?ucinnost=01.01.2025#paragraf-4ab.nadpis" TargetMode="External"/><Relationship Id="rId2" Type="http://schemas.openxmlformats.org/officeDocument/2006/relationships/hyperlink" Target="https://www.slov-lex.sk/ezbierky/pravne-predpisy/SK/ZZ/2003/597/?ucinnost=01.01.2025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ov-lex.sk/ezbierky-fe/pravne-predpisy/SK/ZZ/2007/355/?ucinnost=01.01.2025#paragraf-25.nadpis" TargetMode="External"/><Relationship Id="rId2" Type="http://schemas.openxmlformats.org/officeDocument/2006/relationships/hyperlink" Target="https://www.slov-lex.sk/ezbierky/pravne-predpisy/SK/ZZ/2007/355/?ucinnost=01.01.202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lov-lex.sk/pravne-predpisy/SK/ZZ/2007/355/20230112.html#paragraf-25.odsek-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ov-lex.sk/ezbierky-fe/pravne-predpisy/SK/ZZ/2007/355/?ucinnost=01.01.2025#paragraf-62.nadpis" TargetMode="External"/><Relationship Id="rId2" Type="http://schemas.openxmlformats.org/officeDocument/2006/relationships/hyperlink" Target="https://www.slov-lex.sk/ezbierky/pravne-predpisy/SK/ZZ/2007/355/?ucinnost=01.01.202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lov-lex.sk/pravne-predpisy/SK/ZZ/2007/355/#paragraf-62.odsek-1.pismeno-k" TargetMode="External"/><Relationship Id="rId5" Type="http://schemas.openxmlformats.org/officeDocument/2006/relationships/hyperlink" Target="https://www.slov-lex.sk/ezbierky-fe/pravne-predpisy/SK/ZZ/2007/355/?ucinnost=01.01.2025#paragraf-62.odsek-1.pismeno-k" TargetMode="External"/><Relationship Id="rId4" Type="http://schemas.openxmlformats.org/officeDocument/2006/relationships/hyperlink" Target="https://www.slov-lex.sk/ezbierky-fe/pravne-predpisy/SK/ZZ/2007/355/?ucinnost=01.01.2025#paragraf-62.odsek-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ov-lex.sk/pravne-predpisy/SK/ZZ/2022/223/20220701.html#paragraf-6" TargetMode="External"/><Relationship Id="rId7" Type="http://schemas.openxmlformats.org/officeDocument/2006/relationships/hyperlink" Target="https://www.slov-lex.sk/pravne-predpisy/prilohy/SK/ZZ/2007/526/20240101_5598175-2.pdf" TargetMode="External"/><Relationship Id="rId2" Type="http://schemas.openxmlformats.org/officeDocument/2006/relationships/hyperlink" Target="https://www.slov-lex.sk/ezbierky/pravne-predpisy/SK/ZZ/2007/526/?ucinnost=01.01.202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lov-lex.sk/pravne-predpisy/SK/ZZ/2007/526/20240101.html#paragraf-4.odsek-2" TargetMode="External"/><Relationship Id="rId5" Type="http://schemas.openxmlformats.org/officeDocument/2006/relationships/hyperlink" Target="https://www.slov-lex.sk/pravne-predpisy/SK/ZZ/2007/526/20240101.html#paragraf-4.odsek-1" TargetMode="External"/><Relationship Id="rId4" Type="http://schemas.openxmlformats.org/officeDocument/2006/relationships/hyperlink" Target="https://www.slov-lex.sk/pravne-predpisy/SK/ZZ/2007/526/20240101.html#paragraf-4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ov-lex.sk/ezbierky-fe/pravne-predpisy/SK/ZZ/2007/526/?ucinnost=01.01.2025#paragraf-7" TargetMode="External"/><Relationship Id="rId3" Type="http://schemas.openxmlformats.org/officeDocument/2006/relationships/hyperlink" Target="https://www.slov-lex.sk/pravne-predpisy/SK/ZZ/2022/223/20220701.html#paragraf-6" TargetMode="External"/><Relationship Id="rId7" Type="http://schemas.openxmlformats.org/officeDocument/2006/relationships/hyperlink" Target="https://www.slov-lex.sk/pravne-predpisy/SK/ZZ/2007/355/#paragraf-25.odsek-2.pismeno-h" TargetMode="External"/><Relationship Id="rId2" Type="http://schemas.openxmlformats.org/officeDocument/2006/relationships/hyperlink" Target="https://www.slov-lex.sk/ezbierky/pravne-predpisy/SK/ZZ/2007/526/?ucinnost=01.01.202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lov-lex.sk/pravne-predpisy/SK/ZZ/2007/526/20240101.html#paragraf-5.odsek-2" TargetMode="External"/><Relationship Id="rId5" Type="http://schemas.openxmlformats.org/officeDocument/2006/relationships/hyperlink" Target="https://www.slov-lex.sk/pravne-predpisy/SK/ZZ/2007/526/20071201https:/www.slov-lex.sk/pravne-predpisy/SK/ZZ/2007/526/20071201#paragraf-4" TargetMode="External"/><Relationship Id="rId4" Type="http://schemas.openxmlformats.org/officeDocument/2006/relationships/hyperlink" Target="https://www.slov-lex.sk/pravne-predpisy/SK/ZZ/2007/526/20240101.html#paragraf-5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ov-lex.sk/ezbierky-fe/pravne-predpisy/SK/ZZ/2002/544/?ucinnost=01.01.2025#paragraf-8a.nadpis" TargetMode="External"/><Relationship Id="rId2" Type="http://schemas.openxmlformats.org/officeDocument/2006/relationships/hyperlink" Target="https://www.slov-lex.sk/ezbierky/pravne-predpisy/SK/ZZ/2002/544/?ucinnost=01.01.2025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lov-lex.sk/pravne-predpisy/SK/ZZ/2002/544/20230401.html#paragraf-8a.odsek-7" TargetMode="External"/><Relationship Id="rId4" Type="http://schemas.openxmlformats.org/officeDocument/2006/relationships/hyperlink" Target="https://www.slov-lex.sk/pravne-predpisy/SK/ZZ/2002/544/20230401.html#paragraf-8a.odsek-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/>
              <a:t>Príprava lyžiarskeho výcviku (ZŠ)</a:t>
            </a:r>
            <a:br>
              <a:rPr lang="sk-SK" b="1" dirty="0"/>
            </a:br>
            <a:r>
              <a:rPr lang="sk-SK" b="1" dirty="0"/>
              <a:t>lyžiarskeho kurzu (SŠ)</a:t>
            </a:r>
            <a:endParaRPr lang="sk-SK" dirty="0"/>
          </a:p>
        </p:txBody>
      </p:sp>
      <p:sp>
        <p:nvSpPr>
          <p:cNvPr id="2" name="BlokTextu 1"/>
          <p:cNvSpPr txBox="1"/>
          <p:nvPr/>
        </p:nvSpPr>
        <p:spPr>
          <a:xfrm>
            <a:off x="1730682" y="4971461"/>
            <a:ext cx="92536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/>
              <a:t>Autori: PaedDr. Mária </a:t>
            </a:r>
            <a:r>
              <a:rPr lang="sk-SK" sz="2800" dirty="0" err="1"/>
              <a:t>Roučková</a:t>
            </a:r>
            <a:r>
              <a:rPr lang="sk-SK" sz="2800" dirty="0"/>
              <a:t>, PaedDr. Monika Popluhárová </a:t>
            </a:r>
          </a:p>
          <a:p>
            <a:r>
              <a:rPr lang="sk-SK" sz="2800" dirty="0"/>
              <a:t>Editované 27. 12. 2024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3345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78DE9-3EE3-5590-408C-237112A23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>
            <a:extLst>
              <a:ext uri="{FF2B5EF4-FFF2-40B4-BE49-F238E27FC236}">
                <a16:creationId xmlns:a16="http://schemas.microsoft.com/office/drawing/2014/main" id="{53B2A77E-5AF7-F3F0-9A1B-E5B4992EE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828"/>
            <a:ext cx="10515600" cy="511044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sk-SK" sz="2000" b="1" dirty="0"/>
              <a:t>Príprava LV/LK</a:t>
            </a:r>
          </a:p>
          <a:p>
            <a:pPr algn="just"/>
            <a:r>
              <a:rPr lang="sk-SK" sz="1800" dirty="0"/>
              <a:t>Poverenie riaditeľa školy PZ ako vedúcemu lyžiarskeho výcviku/kurzu</a:t>
            </a:r>
          </a:p>
          <a:p>
            <a:pPr algn="just"/>
            <a:r>
              <a:rPr lang="sk-SK" sz="1800" dirty="0"/>
              <a:t>Výber lyžiarskeho strediska a ubytovacieho zariadenia – prieskum trhu, v prípade využitia príspevku na lyžiarsky výcvik</a:t>
            </a:r>
          </a:p>
          <a:p>
            <a:pPr algn="just"/>
            <a:r>
              <a:rPr lang="sk-SK" sz="1800" dirty="0"/>
              <a:t>Plánovanie a organizácia LV/LK</a:t>
            </a:r>
          </a:p>
          <a:p>
            <a:pPr lvl="1" algn="just"/>
            <a:r>
              <a:rPr lang="sk-SK" sz="1800" dirty="0"/>
              <a:t>Personálne zabezpečenie – inštruktori, zdravotník, </a:t>
            </a:r>
            <a:r>
              <a:rPr lang="sk-SK" sz="1800" dirty="0" err="1"/>
              <a:t>pdg</a:t>
            </a:r>
            <a:r>
              <a:rPr lang="sk-SK" sz="1800" dirty="0"/>
              <a:t>. dozor</a:t>
            </a:r>
          </a:p>
          <a:p>
            <a:pPr lvl="1" algn="just"/>
            <a:r>
              <a:rPr lang="sk-SK" sz="1800" dirty="0"/>
              <a:t>Dokumenty od žiakov/ZZ</a:t>
            </a:r>
          </a:p>
          <a:p>
            <a:pPr lvl="2" algn="just"/>
            <a:r>
              <a:rPr lang="sk-SK" sz="1800" dirty="0"/>
              <a:t>Prihláška žiaka na LV/LK</a:t>
            </a:r>
          </a:p>
          <a:p>
            <a:pPr lvl="2" algn="just"/>
            <a:r>
              <a:rPr lang="sk-SK" sz="1800" dirty="0"/>
              <a:t>Informovaný súhlas zákonného zástupcu </a:t>
            </a:r>
          </a:p>
          <a:p>
            <a:pPr lvl="2" algn="just"/>
            <a:r>
              <a:rPr lang="sk-SK" sz="1800" dirty="0"/>
              <a:t>Písomné vyhlásenie zákonného zástupcu o zdravotnej spôsobilosti dieťaťa alebo žiaka</a:t>
            </a:r>
          </a:p>
          <a:p>
            <a:pPr lvl="2" algn="just"/>
            <a:r>
              <a:rPr lang="sk-SK" sz="1800" dirty="0"/>
              <a:t>Kartička poistenca - § 6 ods. 1 písm. c) 526/2007 Z. z. </a:t>
            </a:r>
          </a:p>
          <a:p>
            <a:pPr lvl="1" algn="just"/>
            <a:r>
              <a:rPr lang="sk-SK" sz="1800" dirty="0"/>
              <a:t>Dokumentácia k LV/LK podľa smernice č. 49/2023, Čl. 4 Plánovanie, ods. 3</a:t>
            </a:r>
          </a:p>
          <a:p>
            <a:pPr lvl="1" algn="just"/>
            <a:r>
              <a:rPr lang="sk-SK" sz="1800" dirty="0"/>
              <a:t>Poučenie o bezpečnosti </a:t>
            </a:r>
            <a:r>
              <a:rPr lang="pl-PL" sz="1800" dirty="0"/>
              <a:t>a ochrane zdravia – najneskôr 3 dni pred začiatkom LV/LK predkladá riaditeľovi školy</a:t>
            </a:r>
          </a:p>
          <a:p>
            <a:pPr algn="just"/>
            <a:r>
              <a:rPr lang="pl-PL" sz="1800" dirty="0"/>
              <a:t>Samotný výcvik/kurz</a:t>
            </a:r>
          </a:p>
          <a:p>
            <a:pPr algn="just"/>
            <a:r>
              <a:rPr lang="pl-PL" sz="1800" dirty="0"/>
              <a:t>Správa o konaní LV/LK</a:t>
            </a:r>
            <a:endParaRPr lang="sk-SK" sz="1800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0190894-A435-8CD2-3FF1-BAE654BF0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24" y="202584"/>
            <a:ext cx="10515600" cy="1325563"/>
          </a:xfrm>
        </p:spPr>
        <p:txBody>
          <a:bodyPr/>
          <a:lstStyle/>
          <a:p>
            <a:r>
              <a:rPr lang="sk-SK" b="1" dirty="0"/>
              <a:t>Lyžiarsky výcvik ZŠ  - Lyžiarsky kurz SŠ</a:t>
            </a:r>
          </a:p>
        </p:txBody>
      </p:sp>
    </p:spTree>
    <p:extLst>
      <p:ext uri="{BB962C8B-B14F-4D97-AF65-F5344CB8AC3E}">
        <p14:creationId xmlns:p14="http://schemas.microsoft.com/office/powerpoint/2010/main" val="1777281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56A20-57AD-BC56-8F04-40C2242EE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EC3FFB-0A34-BB13-1F45-78AC40495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24" y="202584"/>
            <a:ext cx="10515600" cy="1325563"/>
          </a:xfrm>
        </p:spPr>
        <p:txBody>
          <a:bodyPr/>
          <a:lstStyle/>
          <a:p>
            <a:r>
              <a:rPr lang="sk-SK" b="1" dirty="0"/>
              <a:t>Dokumentácia k LV/LK cez </a:t>
            </a:r>
            <a:r>
              <a:rPr lang="sk-SK" b="1" dirty="0" err="1"/>
              <a:t>Edupage</a:t>
            </a:r>
            <a:endParaRPr lang="sk-SK" b="1" dirty="0"/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59E02A20-C612-87F0-C3ED-CC4CD2BA8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3953"/>
            <a:ext cx="10515600" cy="4877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1800" dirty="0" err="1"/>
              <a:t>Edupage</a:t>
            </a:r>
            <a:r>
              <a:rPr lang="sk-SK" sz="1800" dirty="0"/>
              <a:t> ponúka v module – </a:t>
            </a:r>
            <a:r>
              <a:rPr lang="sk-SK" sz="1800" b="1" dirty="0"/>
              <a:t>Komunikácia – Prihlasovanie/Ankety </a:t>
            </a:r>
            <a:r>
              <a:rPr lang="sk-SK" sz="1800" dirty="0"/>
              <a:t>možnosť zadania </a:t>
            </a:r>
          </a:p>
          <a:p>
            <a:r>
              <a:rPr lang="sk-SK" sz="1800" dirty="0"/>
              <a:t>Prihlášky (s uvedením všetkých potrebných náležitostí v texte Poznámky)</a:t>
            </a:r>
          </a:p>
          <a:p>
            <a:r>
              <a:rPr lang="sk-SK" sz="1800" dirty="0"/>
              <a:t>informovaného súhlasu ZZ (prispôsobenému LV/LV)  </a:t>
            </a:r>
          </a:p>
          <a:p>
            <a:pPr marL="0" indent="0">
              <a:buNone/>
            </a:pPr>
            <a:r>
              <a:rPr lang="sk-SK" sz="1800" dirty="0">
                <a:hlinkClick r:id="rId2"/>
              </a:rPr>
              <a:t>Návod</a:t>
            </a:r>
            <a:r>
              <a:rPr lang="sk-SK" sz="1800" dirty="0"/>
              <a:t> </a:t>
            </a:r>
            <a:r>
              <a:rPr lang="sk-SK" sz="1800" dirty="0">
                <a:hlinkClick r:id="rId3"/>
              </a:rPr>
              <a:t>návod</a:t>
            </a:r>
            <a:endParaRPr lang="sk-SK" sz="1800" dirty="0"/>
          </a:p>
          <a:p>
            <a:pPr marL="0" indent="0">
              <a:buNone/>
            </a:pPr>
            <a:endParaRPr lang="sk-SK" sz="1800" dirty="0"/>
          </a:p>
          <a:p>
            <a:pPr marL="0" indent="0">
              <a:buNone/>
            </a:pPr>
            <a:r>
              <a:rPr lang="sk-SK" sz="1800" dirty="0"/>
              <a:t>V Module – </a:t>
            </a:r>
            <a:r>
              <a:rPr lang="sk-SK" sz="1800" b="1" dirty="0"/>
              <a:t>Žiadosti </a:t>
            </a:r>
            <a:r>
              <a:rPr lang="sk-SK" sz="1800" dirty="0"/>
              <a:t>môže ZZ podať </a:t>
            </a:r>
          </a:p>
          <a:p>
            <a:r>
              <a:rPr lang="sk-SK" sz="1800" dirty="0"/>
              <a:t>Písomné vyhlásenie ZZ o zdravotnej spôsobilosti dieťaťa</a:t>
            </a:r>
          </a:p>
          <a:p>
            <a:endParaRPr lang="sk-SK" sz="1800" dirty="0"/>
          </a:p>
          <a:p>
            <a:r>
              <a:rPr lang="sk-SK" sz="1800" dirty="0"/>
              <a:t>Oboznámenie sa s BOZP na LV/LK -</a:t>
            </a:r>
            <a:r>
              <a:rPr lang="sk-SK" sz="1800" dirty="0">
                <a:hlinkClick r:id="rId4"/>
              </a:rPr>
              <a:t> návod</a:t>
            </a:r>
            <a:r>
              <a:rPr lang="sk-SK" sz="1800" dirty="0"/>
              <a:t> 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025CDA3F-3E03-F8D2-DFB0-E46972E5F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7502" y="3657968"/>
            <a:ext cx="3115110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8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F995C-62F0-602F-2F01-56D9BD47D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537C7FD8-2466-AAA4-7A02-98DE97887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/>
              <a:t>Legislatívne východiská – kde nájsť?</a:t>
            </a:r>
            <a:endParaRPr lang="sk-SK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5F5A9B8C-B42D-C986-B94D-88672C304564}"/>
              </a:ext>
            </a:extLst>
          </p:cNvPr>
          <p:cNvSpPr txBox="1"/>
          <p:nvPr/>
        </p:nvSpPr>
        <p:spPr>
          <a:xfrm>
            <a:off x="956534" y="1574230"/>
            <a:ext cx="9238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/>
              <a:t>Sprievodca školským rokom </a:t>
            </a:r>
            <a:r>
              <a:rPr lang="sk-SK" dirty="0"/>
              <a:t>202X/202Y – aktuálne </a:t>
            </a:r>
            <a:r>
              <a:rPr lang="sk-SK" dirty="0">
                <a:hlinkClick r:id="rId2"/>
              </a:rPr>
              <a:t>2024/2025</a:t>
            </a:r>
            <a:r>
              <a:rPr lang="sk-SK" dirty="0"/>
              <a:t>  alebo </a:t>
            </a:r>
            <a:r>
              <a:rPr lang="sk-SK" dirty="0">
                <a:hlinkClick r:id="rId3"/>
              </a:rPr>
              <a:t>Prehľad právnych predpisov</a:t>
            </a:r>
            <a:endParaRPr lang="sk-SK" dirty="0"/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A31D5901-56AF-ABEC-2CE4-6ADF2AE91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137" y="2201746"/>
            <a:ext cx="3745531" cy="3435284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13DA37A0-7213-5850-6F38-0C1F5FC048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4377" y="3429000"/>
            <a:ext cx="4929574" cy="3244313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64B0EB45-3859-0D86-D13D-7AB9724D032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2696"/>
          <a:stretch/>
        </p:blipFill>
        <p:spPr>
          <a:xfrm>
            <a:off x="8933951" y="1950748"/>
            <a:ext cx="3258049" cy="2200789"/>
          </a:xfrm>
          <a:prstGeom prst="rect">
            <a:avLst/>
          </a:prstGeom>
        </p:spPr>
      </p:pic>
      <p:cxnSp>
        <p:nvCxnSpPr>
          <p:cNvPr id="15" name="Rovná spojovacia šípka 14">
            <a:extLst>
              <a:ext uri="{FF2B5EF4-FFF2-40B4-BE49-F238E27FC236}">
                <a16:creationId xmlns:a16="http://schemas.microsoft.com/office/drawing/2014/main" id="{8C09B4F4-4E5E-5FA4-885F-07A8B18B5863}"/>
              </a:ext>
            </a:extLst>
          </p:cNvPr>
          <p:cNvCxnSpPr/>
          <p:nvPr/>
        </p:nvCxnSpPr>
        <p:spPr>
          <a:xfrm flipH="1">
            <a:off x="4142668" y="1950748"/>
            <a:ext cx="1849341" cy="7816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Rovná spojovacia šípka 15">
            <a:extLst>
              <a:ext uri="{FF2B5EF4-FFF2-40B4-BE49-F238E27FC236}">
                <a16:creationId xmlns:a16="http://schemas.microsoft.com/office/drawing/2014/main" id="{31227F13-7279-A446-4307-A6F7B95BADC5}"/>
              </a:ext>
            </a:extLst>
          </p:cNvPr>
          <p:cNvCxnSpPr>
            <a:cxnSpLocks/>
          </p:cNvCxnSpPr>
          <p:nvPr/>
        </p:nvCxnSpPr>
        <p:spPr>
          <a:xfrm flipH="1">
            <a:off x="6096000" y="2103148"/>
            <a:ext cx="48409" cy="1220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Rovná spojovacia šípka 17">
            <a:extLst>
              <a:ext uri="{FF2B5EF4-FFF2-40B4-BE49-F238E27FC236}">
                <a16:creationId xmlns:a16="http://schemas.microsoft.com/office/drawing/2014/main" id="{DC253B24-D88D-4A1A-235D-A1D8627FADD2}"/>
              </a:ext>
            </a:extLst>
          </p:cNvPr>
          <p:cNvCxnSpPr>
            <a:cxnSpLocks/>
          </p:cNvCxnSpPr>
          <p:nvPr/>
        </p:nvCxnSpPr>
        <p:spPr>
          <a:xfrm>
            <a:off x="8009280" y="1996399"/>
            <a:ext cx="1077071" cy="6437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837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B6512-5414-048D-197E-47783EE41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3693EDC9-EC5D-B580-F37A-F8DD1E47A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33847" cy="1325563"/>
          </a:xfrm>
        </p:spPr>
        <p:txBody>
          <a:bodyPr>
            <a:noAutofit/>
          </a:bodyPr>
          <a:lstStyle/>
          <a:p>
            <a:pPr algn="ctr"/>
            <a:r>
              <a:rPr lang="sk-SK" sz="2800" b="1" dirty="0"/>
              <a:t>Legislatívne východiská – základné  </a:t>
            </a:r>
            <a:br>
              <a:rPr lang="sk-SK" sz="2800" b="1" dirty="0"/>
            </a:br>
            <a:r>
              <a:rPr lang="sk-SK" sz="2800" dirty="0"/>
              <a:t>pre organizáciu športových výcvikov (ZŠ) </a:t>
            </a:r>
            <a:br>
              <a:rPr lang="sk-SK" sz="2800" dirty="0"/>
            </a:br>
            <a:r>
              <a:rPr lang="sk-SK" sz="2800" dirty="0"/>
              <a:t>a kurzov pohybových aktivít (SŠ)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1425BDC-3ECD-74A7-F497-DAB5544E8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077" y="1914861"/>
            <a:ext cx="10515600" cy="4578014"/>
          </a:xfrm>
        </p:spPr>
        <p:txBody>
          <a:bodyPr>
            <a:normAutofit/>
          </a:bodyPr>
          <a:lstStyle/>
          <a:p>
            <a:r>
              <a:rPr lang="sk-SK" sz="2000" b="1" dirty="0">
                <a:hlinkClick r:id="rId2"/>
              </a:rPr>
              <a:t>Zákon č. 245/2008 Z. z</a:t>
            </a:r>
            <a:r>
              <a:rPr lang="sk-SK" sz="2000" b="1" dirty="0"/>
              <a:t>. o výchove a vzdelávaní (školský zákon) </a:t>
            </a:r>
            <a:r>
              <a:rPr lang="sk-SK" sz="2000" dirty="0"/>
              <a:t>a o zmene a doplnení niektorých zákonov v znení neskorších predpisov</a:t>
            </a:r>
          </a:p>
          <a:p>
            <a:r>
              <a:rPr lang="sk-SK" sz="2000" b="1" dirty="0">
                <a:hlinkClick r:id="rId3"/>
              </a:rPr>
              <a:t>Smernica č. 49/2023 </a:t>
            </a:r>
            <a:r>
              <a:rPr lang="sk-SK" sz="2000" dirty="0"/>
              <a:t>o organizovaní športového výcviku a kurzu pohybových aktivít v prírode</a:t>
            </a:r>
          </a:p>
          <a:p>
            <a:r>
              <a:rPr lang="sk-SK" sz="2000" dirty="0">
                <a:hlinkClick r:id="rId4"/>
              </a:rPr>
              <a:t>Vyhláška MZV </a:t>
            </a:r>
            <a:r>
              <a:rPr lang="sk-SK" sz="2000" b="1" dirty="0">
                <a:hlinkClick r:id="rId4"/>
              </a:rPr>
              <a:t>č. 526/2007</a:t>
            </a:r>
            <a:r>
              <a:rPr lang="sk-SK" sz="2000" b="1" dirty="0"/>
              <a:t>, </a:t>
            </a:r>
            <a:r>
              <a:rPr lang="sk-SK" sz="2000" dirty="0"/>
              <a:t>ktorou sa ustanovujú podrobnosti o</a:t>
            </a:r>
            <a:r>
              <a:rPr lang="pl-PL" sz="2000" dirty="0"/>
              <a:t> požiadavkách na zotavovacie podujatia</a:t>
            </a:r>
            <a:endParaRPr lang="sk-SK" sz="2000" dirty="0"/>
          </a:p>
          <a:p>
            <a:r>
              <a:rPr lang="sk-SK" sz="2000" dirty="0">
                <a:hlinkClick r:id="rId5"/>
              </a:rPr>
              <a:t>Vyhláška o základnej škole </a:t>
            </a:r>
            <a:r>
              <a:rPr lang="sk-SK" sz="2000" b="1" dirty="0">
                <a:hlinkClick r:id="rId5"/>
              </a:rPr>
              <a:t>č. 223/2022 </a:t>
            </a:r>
            <a:endParaRPr lang="sk-SK" sz="2000" b="1" dirty="0"/>
          </a:p>
          <a:p>
            <a:r>
              <a:rPr lang="sk-SK" sz="2000" dirty="0">
                <a:hlinkClick r:id="rId6"/>
              </a:rPr>
              <a:t>Vyhláška o strednej škole </a:t>
            </a:r>
            <a:r>
              <a:rPr lang="sk-SK" sz="2000" b="1" dirty="0">
                <a:hlinkClick r:id="rId6"/>
              </a:rPr>
              <a:t>č. 224/2022</a:t>
            </a:r>
            <a:endParaRPr lang="sk-SK" sz="2000" b="1" dirty="0"/>
          </a:p>
          <a:p>
            <a:r>
              <a:rPr lang="sk-SK" sz="2000" b="1" u="sng" dirty="0">
                <a:hlinkClick r:id="rId7"/>
              </a:rPr>
              <a:t>Zákon č. 597/2003 Z. z. </a:t>
            </a:r>
            <a:r>
              <a:rPr lang="sk-SK" sz="2000" dirty="0"/>
              <a:t>o financovaní základných škôl, stredných škôl a školských zariadení v znení neskorších predpisov</a:t>
            </a:r>
          </a:p>
          <a:p>
            <a:r>
              <a:rPr lang="sk-SK" sz="2000" dirty="0">
                <a:hlinkClick r:id="rId8"/>
              </a:rPr>
              <a:t>Vyhláška č. </a:t>
            </a:r>
            <a:r>
              <a:rPr lang="sk-SK" sz="2000" b="1" dirty="0">
                <a:hlinkClick r:id="rId8"/>
              </a:rPr>
              <a:t>138/2019 </a:t>
            </a:r>
            <a:r>
              <a:rPr lang="sk-SK" sz="2000" b="1" dirty="0" err="1">
                <a:hlinkClick r:id="rId8"/>
              </a:rPr>
              <a:t>Z.z</a:t>
            </a:r>
            <a:r>
              <a:rPr lang="sk-SK" sz="2000" dirty="0">
                <a:hlinkClick r:id="rId8"/>
              </a:rPr>
              <a:t>. </a:t>
            </a:r>
            <a:r>
              <a:rPr lang="sk-SK" sz="2000" dirty="0"/>
              <a:t>o pedagogických zamestnancoch a odborných zamestnancoch</a:t>
            </a:r>
          </a:p>
          <a:p>
            <a:r>
              <a:rPr lang="sk-SK" sz="2000" dirty="0">
                <a:hlinkClick r:id="rId9"/>
              </a:rPr>
              <a:t>Vyhláška č. </a:t>
            </a:r>
            <a:r>
              <a:rPr lang="sk-SK" sz="2000" b="1" dirty="0">
                <a:hlinkClick r:id="rId9"/>
              </a:rPr>
              <a:t>173/2023 </a:t>
            </a:r>
            <a:r>
              <a:rPr lang="sk-SK" sz="2000" b="1" dirty="0" err="1">
                <a:hlinkClick r:id="rId9"/>
              </a:rPr>
              <a:t>Z.z</a:t>
            </a:r>
            <a:r>
              <a:rPr lang="sk-SK" sz="2000" dirty="0">
                <a:hlinkClick r:id="rId9"/>
              </a:rPr>
              <a:t>. </a:t>
            </a:r>
            <a:r>
              <a:rPr lang="sk-SK" sz="2000" dirty="0"/>
              <a:t>o kvalifikačných predpokladoch pedagogických zamestnancov a odborných zamestnancov</a:t>
            </a:r>
          </a:p>
          <a:p>
            <a:pPr marL="0" indent="0">
              <a:buNone/>
            </a:pPr>
            <a:endParaRPr lang="sk-SK" sz="2000" dirty="0"/>
          </a:p>
          <a:p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692800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8200" y="1425911"/>
            <a:ext cx="10515600" cy="3780790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sk-SK" sz="2000" b="1" dirty="0"/>
              <a:t>Zákon č. 245/2008 Z. z. o výchove a vzdelávaní (školský zákon) </a:t>
            </a:r>
            <a:r>
              <a:rPr lang="sk-SK" sz="2000" dirty="0"/>
              <a:t>a o zmene a doplnení niektorých zákonov v znení neskorších predpisov: </a:t>
            </a:r>
            <a:r>
              <a:rPr lang="pl-PL" sz="2000" dirty="0">
                <a:hlinkClick r:id="rId2"/>
              </a:rPr>
              <a:t>časová verzia od 1. 1. 2025 do 27. 6. 2025</a:t>
            </a:r>
            <a:endParaRPr lang="sk-SK" sz="2400" dirty="0"/>
          </a:p>
          <a:p>
            <a:pPr marL="0" indent="0" algn="just">
              <a:buNone/>
            </a:pPr>
            <a:r>
              <a:rPr lang="sk-SK" sz="2000" b="1" u="sng" dirty="0">
                <a:hlinkClick r:id="rId3"/>
              </a:rPr>
              <a:t>§ 30 ods. 6</a:t>
            </a:r>
            <a:r>
              <a:rPr lang="sk-SK" sz="2000" dirty="0"/>
              <a:t> </a:t>
            </a:r>
          </a:p>
          <a:p>
            <a:pPr marL="0" indent="0" algn="just">
              <a:buNone/>
            </a:pPr>
            <a:r>
              <a:rPr lang="sk-SK" sz="2000" dirty="0"/>
              <a:t>(6) Základná škola môže organizovať výlety, exkurzie, jazykové kurzy, </a:t>
            </a:r>
            <a:r>
              <a:rPr lang="sk-SK" sz="2000" b="1" dirty="0">
                <a:highlight>
                  <a:srgbClr val="FFFF00"/>
                </a:highlight>
              </a:rPr>
              <a:t>športový výcvik</a:t>
            </a:r>
            <a:r>
              <a:rPr lang="sk-SK" sz="2000" b="1" dirty="0"/>
              <a:t>, </a:t>
            </a:r>
            <a:r>
              <a:rPr lang="sk-SK" sz="2000" dirty="0"/>
              <a:t>pobyty žiakov v škole v prírode a ďalšie aktivity </a:t>
            </a:r>
            <a:r>
              <a:rPr lang="sk-SK" sz="2000" b="1" dirty="0">
                <a:highlight>
                  <a:srgbClr val="C0C0C0"/>
                </a:highlight>
              </a:rPr>
              <a:t>v súlade so školským vzdelávacím programom len s informovaným súhlasom zákonného zástupcu neplnoletého žiaka</a:t>
            </a:r>
            <a:r>
              <a:rPr lang="sk-SK" sz="2000" dirty="0"/>
              <a:t>; ak ide o základnú školu bez právnej subjektivity, aj po dohode so zriaďovateľom.</a:t>
            </a:r>
          </a:p>
          <a:p>
            <a:pPr marL="0" indent="0" algn="just">
              <a:buNone/>
            </a:pPr>
            <a:r>
              <a:rPr lang="sk-SK" sz="2000" b="1" u="sng" dirty="0">
                <a:hlinkClick r:id="rId4"/>
              </a:rPr>
              <a:t>§ 33 ods. 12 </a:t>
            </a:r>
            <a:endParaRPr lang="sk-SK" sz="2000" dirty="0"/>
          </a:p>
          <a:p>
            <a:pPr marL="0" lvl="0" indent="0" algn="just">
              <a:buNone/>
            </a:pPr>
            <a:r>
              <a:rPr lang="sk-SK" sz="2000" dirty="0"/>
              <a:t>(12) Stredná škola organizuje kurz na ochranu života a zdravia a môže organizovať </a:t>
            </a:r>
            <a:r>
              <a:rPr lang="sk-SK" sz="2000" b="1" dirty="0">
                <a:highlight>
                  <a:srgbClr val="FFFF00"/>
                </a:highlight>
              </a:rPr>
              <a:t>kurz pohybových aktivít v prírode</a:t>
            </a:r>
            <a:r>
              <a:rPr lang="sk-SK" sz="2000" dirty="0"/>
              <a:t>, exkurzie, školské výlety a ďalšie aktivity. </a:t>
            </a:r>
            <a:r>
              <a:rPr lang="sk-SK" sz="2000" dirty="0">
                <a:highlight>
                  <a:srgbClr val="C0C0C0"/>
                </a:highlight>
              </a:rPr>
              <a:t>Ak ide o neplnoletého žiaka, tieto aktivity organizuje </a:t>
            </a:r>
            <a:r>
              <a:rPr lang="sk-SK" sz="2000" b="1" dirty="0">
                <a:highlight>
                  <a:srgbClr val="C0C0C0"/>
                </a:highlight>
              </a:rPr>
              <a:t>po informovanom súhlase a dohode so zákonným zástupcom žiaka</a:t>
            </a:r>
            <a:r>
              <a:rPr lang="sk-SK" sz="2000" dirty="0"/>
              <a:t>.</a:t>
            </a: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E065068F-8607-437B-A865-124BEC026593}"/>
              </a:ext>
            </a:extLst>
          </p:cNvPr>
          <p:cNvSpPr txBox="1"/>
          <p:nvPr/>
        </p:nvSpPr>
        <p:spPr>
          <a:xfrm>
            <a:off x="838200" y="362334"/>
            <a:ext cx="87972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400" b="1" dirty="0">
                <a:latin typeface="+mj-lt"/>
                <a:ea typeface="+mj-ea"/>
                <a:cs typeface="+mj-cs"/>
              </a:rPr>
              <a:t>Terminológia</a:t>
            </a:r>
            <a:r>
              <a:rPr lang="sk-SK" b="1" dirty="0">
                <a:latin typeface="+mj-lt"/>
              </a:rPr>
              <a:t> </a:t>
            </a:r>
            <a:r>
              <a:rPr lang="sk-SK" dirty="0"/>
              <a:t>– založená na pojmoch v zákonoch, vyhláškach a smerniciach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47D56EAC-098B-7335-91F1-C5AEE7E03F5B}"/>
              </a:ext>
            </a:extLst>
          </p:cNvPr>
          <p:cNvSpPr txBox="1"/>
          <p:nvPr/>
        </p:nvSpPr>
        <p:spPr>
          <a:xfrm>
            <a:off x="838200" y="5223838"/>
            <a:ext cx="5629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/>
              <a:t>Informovaný súhlas – áno alebo nie?</a:t>
            </a:r>
            <a:endParaRPr lang="sk-SK" b="1" dirty="0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5EBC2907-7FDB-6EB7-71F6-84AB272AD8A4}"/>
              </a:ext>
            </a:extLst>
          </p:cNvPr>
          <p:cNvSpPr txBox="1"/>
          <p:nvPr/>
        </p:nvSpPr>
        <p:spPr>
          <a:xfrm>
            <a:off x="838200" y="5747058"/>
            <a:ext cx="9489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/>
              <a:t>V súlade so školským vzdelávacím programom – áno alebo nie?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2988906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8200" y="1424828"/>
            <a:ext cx="10515600" cy="50300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k-SK" sz="1800" b="1" u="sng" dirty="0">
                <a:hlinkClick r:id="rId2"/>
              </a:rPr>
              <a:t>Vyhláška Ministerstva školstva SR č. 223/2022 Z. z. o základnej škole</a:t>
            </a:r>
            <a:endParaRPr lang="sk-SK" sz="1800" b="1" u="sng" dirty="0"/>
          </a:p>
          <a:p>
            <a:pPr marL="0" indent="0" algn="just">
              <a:buNone/>
            </a:pPr>
            <a:endParaRPr lang="sk-SK" sz="1800" dirty="0">
              <a:hlinkClick r:id="rId3"/>
            </a:endParaRPr>
          </a:p>
          <a:p>
            <a:pPr marL="0" indent="0" algn="just">
              <a:buNone/>
            </a:pPr>
            <a:r>
              <a:rPr lang="sk-SK" sz="1800" dirty="0">
                <a:hlinkClick r:id="rId3"/>
              </a:rPr>
              <a:t>§ 6 Iné súčasti výchovno-vzdelávacieho procesu </a:t>
            </a:r>
            <a:endParaRPr lang="sk-SK" sz="1800" dirty="0"/>
          </a:p>
          <a:p>
            <a:pPr marL="342900" indent="-342900" algn="just">
              <a:lnSpc>
                <a:spcPct val="100000"/>
              </a:lnSpc>
              <a:buAutoNum type="arabicParenBoth"/>
            </a:pPr>
            <a:r>
              <a:rPr lang="sk-SK" sz="1800" dirty="0"/>
              <a:t>Ak ide o súčasť výchovno-vzdelávacieho procesu podľa § 30 ods. 6 zákona, základná škola zabezpečuje na</a:t>
            </a:r>
          </a:p>
          <a:p>
            <a:pPr marL="538163" indent="0" algn="just">
              <a:lnSpc>
                <a:spcPct val="100000"/>
              </a:lnSpc>
              <a:buNone/>
            </a:pPr>
            <a:r>
              <a:rPr lang="sk-SK" sz="1800" dirty="0"/>
              <a:t>c) </a:t>
            </a:r>
            <a:r>
              <a:rPr lang="sk-SK" sz="1800" b="0" i="0" dirty="0">
                <a:solidFill>
                  <a:srgbClr val="000000"/>
                </a:solidFill>
                <a:effectLst/>
              </a:rPr>
              <a:t>športový výcvik, ktorým je</a:t>
            </a:r>
          </a:p>
          <a:p>
            <a:pPr marL="538163" indent="0" algn="just">
              <a:lnSpc>
                <a:spcPct val="100000"/>
              </a:lnSpc>
              <a:buNone/>
            </a:pPr>
            <a:r>
              <a:rPr lang="sk-SK" sz="1800" dirty="0">
                <a:solidFill>
                  <a:srgbClr val="000000"/>
                </a:solidFill>
              </a:rPr>
              <a:t>	1. plavecký výcvik alebo </a:t>
            </a:r>
            <a:r>
              <a:rPr lang="sk-SK" sz="1800" b="1" dirty="0">
                <a:solidFill>
                  <a:srgbClr val="000000"/>
                </a:solidFill>
              </a:rPr>
              <a:t>snoubordingový výcvik</a:t>
            </a:r>
            <a:r>
              <a:rPr lang="sk-SK" sz="1800" dirty="0">
                <a:solidFill>
                  <a:srgbClr val="000000"/>
                </a:solidFill>
              </a:rPr>
              <a:t>, jednu kvalifikovanú osobu na </a:t>
            </a:r>
            <a:r>
              <a:rPr lang="sk-SK" sz="1800" b="1" dirty="0">
                <a:solidFill>
                  <a:srgbClr val="000000"/>
                </a:solidFill>
              </a:rPr>
              <a:t>najviac 8 žiakov</a:t>
            </a:r>
            <a:r>
              <a:rPr lang="sk-SK" sz="1800" dirty="0">
                <a:solidFill>
                  <a:srgbClr val="000000"/>
                </a:solidFill>
              </a:rPr>
              <a:t>,</a:t>
            </a:r>
          </a:p>
          <a:p>
            <a:pPr marL="538163" indent="0" algn="just">
              <a:lnSpc>
                <a:spcPct val="100000"/>
              </a:lnSpc>
              <a:buNone/>
            </a:pPr>
            <a:r>
              <a:rPr lang="sk-SK" sz="1800" dirty="0">
                <a:solidFill>
                  <a:srgbClr val="000000"/>
                </a:solidFill>
              </a:rPr>
              <a:t>	3. </a:t>
            </a:r>
            <a:r>
              <a:rPr lang="sk-SK" sz="1800" b="1" dirty="0">
                <a:solidFill>
                  <a:srgbClr val="000000"/>
                </a:solidFill>
              </a:rPr>
              <a:t>lyžiarsky výcvik </a:t>
            </a:r>
            <a:r>
              <a:rPr lang="sk-SK" sz="1800" dirty="0">
                <a:solidFill>
                  <a:srgbClr val="000000"/>
                </a:solidFill>
              </a:rPr>
              <a:t>alebo korčuliarsky výcvik, jednu kvalifikovanú osobu na </a:t>
            </a:r>
            <a:r>
              <a:rPr lang="sk-SK" sz="1800" b="1" dirty="0">
                <a:solidFill>
                  <a:srgbClr val="000000"/>
                </a:solidFill>
              </a:rPr>
              <a:t>najviac 12 žiakov</a:t>
            </a:r>
            <a:r>
              <a:rPr lang="sk-SK" sz="1800" dirty="0">
                <a:solidFill>
                  <a:srgbClr val="000000"/>
                </a:solidFill>
              </a:rPr>
              <a:t>,</a:t>
            </a:r>
          </a:p>
          <a:p>
            <a:pPr marL="538163" indent="0" algn="just">
              <a:lnSpc>
                <a:spcPct val="100000"/>
              </a:lnSpc>
              <a:buNone/>
            </a:pPr>
            <a:endParaRPr lang="sk-SK" sz="1800" dirty="0"/>
          </a:p>
          <a:p>
            <a:pPr marL="0" indent="0" algn="just">
              <a:lnSpc>
                <a:spcPct val="100000"/>
              </a:lnSpc>
              <a:buNone/>
            </a:pPr>
            <a:r>
              <a:rPr lang="sk-SK" sz="1800" dirty="0">
                <a:hlinkClick r:id="rId4"/>
              </a:rPr>
              <a:t>(8) </a:t>
            </a:r>
            <a:r>
              <a:rPr lang="sk-SK" sz="1800" dirty="0"/>
              <a:t>Pred uskutočnením súčasti výchovno-vzdelávacieho procesu podľa odseku 1 sa o jeho organizačnom zabezpečení vyhotoví písomný záznam, ktorý obsahuje poučenie zúčastnených osôb o bezpečnosti a ochrane zdravia, podpis pedagogického zamestnanca povereného riaditeľom a podpisy všetkých plnoletých zúčastnených osôb.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EFC5249-CF06-F01A-06A8-BF2FA0288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24" y="202584"/>
            <a:ext cx="10515600" cy="1325563"/>
          </a:xfrm>
        </p:spPr>
        <p:txBody>
          <a:bodyPr/>
          <a:lstStyle/>
          <a:p>
            <a:r>
              <a:rPr lang="sk-SK" b="1" dirty="0"/>
              <a:t>Lyžiarsky výcvik ZŠ </a:t>
            </a:r>
            <a:r>
              <a:rPr lang="sk-SK" sz="3200" b="1" dirty="0"/>
              <a:t>– podľa vyhlášky 223/2022 Z. z.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525983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948145" y="1390291"/>
            <a:ext cx="10515600" cy="5143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1800" b="1" u="sng" dirty="0">
                <a:hlinkClick r:id="rId2"/>
              </a:rPr>
              <a:t>Vyhláška Ministerstva školstva, vedy, výskumu a športu SR č. 224/2022 Z. z. o stredných školách v znení neskorších predpisov:</a:t>
            </a:r>
            <a:endParaRPr lang="sk-SK" sz="1800" dirty="0"/>
          </a:p>
          <a:p>
            <a:pPr marL="0" indent="0">
              <a:buNone/>
            </a:pPr>
            <a:r>
              <a:rPr lang="en-US" sz="1800" b="1" dirty="0">
                <a:hlinkClick r:id="rId2"/>
              </a:rPr>
              <a:t>§ </a:t>
            </a:r>
            <a:r>
              <a:rPr lang="sk-SK" sz="1800" b="1" dirty="0">
                <a:hlinkClick r:id="rId2"/>
              </a:rPr>
              <a:t>5 Iné súčasti výchovno-vzdelávacieho procesu</a:t>
            </a:r>
            <a:endParaRPr lang="sk-SK" sz="1800" dirty="0"/>
          </a:p>
          <a:p>
            <a:pPr marL="0" indent="0">
              <a:buNone/>
            </a:pPr>
            <a:r>
              <a:rPr lang="sk-SK" sz="1800" b="1" dirty="0"/>
              <a:t>(2)</a:t>
            </a:r>
            <a:r>
              <a:rPr lang="sk-SK" sz="1800" dirty="0"/>
              <a:t> Ak ide o súčasť výchovno-vzdelávacieho procesu podľa § 33 ods. 12 zákona okrem kurzu na ochranu života a zdravia, stredná škola zabezpečuje na</a:t>
            </a:r>
          </a:p>
          <a:p>
            <a:pPr marL="0" indent="0">
              <a:buNone/>
            </a:pPr>
            <a:r>
              <a:rPr lang="sk-SK" sz="1800" b="1" dirty="0"/>
              <a:t>	a)</a:t>
            </a:r>
            <a:r>
              <a:rPr lang="sk-SK" sz="1800" dirty="0"/>
              <a:t> kurz pohybových aktivít v prírode, ktorým je</a:t>
            </a:r>
          </a:p>
          <a:p>
            <a:pPr marL="1631950" lvl="2" indent="-179388">
              <a:buNone/>
            </a:pPr>
            <a:r>
              <a:rPr lang="sk-SK" sz="1800" dirty="0"/>
              <a:t>1. plavecký výcvik, </a:t>
            </a:r>
            <a:r>
              <a:rPr lang="sk-SK" sz="1800" b="1" dirty="0"/>
              <a:t>snoubordingový výcvik </a:t>
            </a:r>
            <a:r>
              <a:rPr lang="sk-SK" sz="1800" dirty="0"/>
              <a:t>alebo cyklistický výcvik, jednu kvalifikovanú osobu na </a:t>
            </a:r>
            <a:r>
              <a:rPr lang="sk-SK" sz="1800" b="1" dirty="0"/>
              <a:t>najviac 10 žiakov</a:t>
            </a:r>
            <a:r>
              <a:rPr lang="sk-SK" sz="1800" dirty="0"/>
              <a:t>,</a:t>
            </a:r>
          </a:p>
          <a:p>
            <a:pPr marL="1457325" lvl="2" indent="0">
              <a:buNone/>
            </a:pPr>
            <a:r>
              <a:rPr lang="sk-SK" sz="1800" dirty="0"/>
              <a:t>2. </a:t>
            </a:r>
            <a:r>
              <a:rPr lang="sk-SK" sz="1800" b="1" dirty="0"/>
              <a:t>lyžiarsky kurz</a:t>
            </a:r>
            <a:r>
              <a:rPr lang="sk-SK" sz="1800" dirty="0"/>
              <a:t>, na jednu kvalifikovanú osobu </a:t>
            </a:r>
            <a:r>
              <a:rPr lang="sk-SK" sz="1800" b="1" dirty="0"/>
              <a:t>najviac 15 žiakov</a:t>
            </a:r>
            <a:r>
              <a:rPr lang="sk-SK" sz="1800" dirty="0"/>
              <a:t>,</a:t>
            </a:r>
          </a:p>
          <a:p>
            <a:pPr marL="0" indent="0">
              <a:buNone/>
            </a:pPr>
            <a:endParaRPr lang="sk-SK" sz="1800" b="1" dirty="0"/>
          </a:p>
          <a:p>
            <a:pPr marL="0" indent="0">
              <a:buNone/>
            </a:pPr>
            <a:r>
              <a:rPr lang="sk-SK" sz="1800" b="1" dirty="0"/>
              <a:t>(4)</a:t>
            </a:r>
            <a:r>
              <a:rPr lang="sk-SK" sz="1800" dirty="0"/>
              <a:t> Kurz pohybových aktivít v prírode sa koná </a:t>
            </a:r>
            <a:r>
              <a:rPr lang="sk-SK" sz="1800" b="1" dirty="0"/>
              <a:t>v rozsahu 5 po sebe nasledujúcich vyučovacích dní</a:t>
            </a:r>
            <a:r>
              <a:rPr lang="sk-SK" sz="1800" dirty="0"/>
              <a:t>, spolu </a:t>
            </a:r>
            <a:r>
              <a:rPr lang="sk-SK" sz="1800" b="1" dirty="0"/>
              <a:t>najmenej v rozsahu 15 vyučovacích hodín</a:t>
            </a:r>
            <a:r>
              <a:rPr lang="sk-SK" sz="1800" dirty="0"/>
              <a:t>.</a:t>
            </a:r>
          </a:p>
          <a:p>
            <a:pPr marL="0" indent="0">
              <a:buNone/>
            </a:pPr>
            <a:r>
              <a:rPr lang="sk-SK" sz="1800" b="1" dirty="0"/>
              <a:t>(9)</a:t>
            </a:r>
            <a:r>
              <a:rPr lang="sk-SK" sz="1800" dirty="0"/>
              <a:t> </a:t>
            </a:r>
            <a:r>
              <a:rPr lang="sk-SK" sz="1800" b="1" dirty="0"/>
              <a:t>Pred uskutočnením </a:t>
            </a:r>
            <a:r>
              <a:rPr lang="sk-SK" sz="1800" dirty="0"/>
              <a:t>súčasti výchovno-vzdelávacieho procesu podľa odseku 1 alebo odseku 2 </a:t>
            </a:r>
            <a:r>
              <a:rPr lang="sk-SK" sz="1800" b="1" dirty="0"/>
              <a:t>sa o jeho organizačnom zabezpečení vyhotoví písomný záznam,</a:t>
            </a:r>
            <a:r>
              <a:rPr lang="sk-SK" sz="1800" dirty="0"/>
              <a:t> ktorý obsahuje </a:t>
            </a:r>
            <a:r>
              <a:rPr lang="sk-SK" sz="1800" dirty="0">
                <a:highlight>
                  <a:srgbClr val="FFFF00"/>
                </a:highlight>
              </a:rPr>
              <a:t>poučenie zúčastnených osôb o bezpečnosti a ochrane zdravia, podpis pedagogického zamestnanca povereného riaditeľom a podpisy všetkých plnoletých zúčastnených osôb.</a:t>
            </a:r>
          </a:p>
          <a:p>
            <a:endParaRPr lang="sk-SK" dirty="0"/>
          </a:p>
          <a:p>
            <a:endParaRPr lang="sk-SK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C4E35A0-94B0-B14E-ECB4-83EB77A69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24" y="202584"/>
            <a:ext cx="10515600" cy="1325563"/>
          </a:xfrm>
        </p:spPr>
        <p:txBody>
          <a:bodyPr/>
          <a:lstStyle/>
          <a:p>
            <a:r>
              <a:rPr lang="sk-SK" b="1" dirty="0"/>
              <a:t>Lyžiarsky kurz SŠ </a:t>
            </a:r>
            <a:r>
              <a:rPr lang="sk-SK" sz="3200" b="1" dirty="0"/>
              <a:t>– podľa vyhlášky 224/2022 </a:t>
            </a:r>
            <a:r>
              <a:rPr lang="sk-SK" sz="3200" b="1" dirty="0" err="1"/>
              <a:t>Z.z</a:t>
            </a:r>
            <a:r>
              <a:rPr lang="sk-SK" sz="3200" b="1" dirty="0"/>
              <a:t>.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3672144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B27C9B-D861-CE57-ECA2-90003487E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k-SK" sz="4000" b="1" dirty="0">
                <a:highlight>
                  <a:srgbClr val="FFFF00"/>
                </a:highlight>
              </a:rPr>
              <a:t>Smernica 49/2023 </a:t>
            </a:r>
            <a:br>
              <a:rPr lang="sk-SK" sz="4000" b="1" dirty="0"/>
            </a:br>
            <a:r>
              <a:rPr lang="sk-SK" sz="2000" dirty="0"/>
              <a:t>o organizovaní športového výcviku a kurzu pohybových aktivít v prírode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41FBC5A-9849-25EA-30AE-CB0BD078C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019" y="2212433"/>
            <a:ext cx="5497898" cy="4196867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sk-SK" dirty="0"/>
              <a:t>Základné </a:t>
            </a:r>
            <a:r>
              <a:rPr lang="sk-SK" dirty="0" err="1"/>
              <a:t>info</a:t>
            </a:r>
            <a:endParaRPr lang="sk-SK" dirty="0"/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Príprava LK/LV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Dokumentácia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Personálne zabezpečenie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/>
              <a:t>Plánovanie </a:t>
            </a:r>
          </a:p>
          <a:p>
            <a:pPr marL="0" indent="0">
              <a:buNone/>
            </a:pPr>
            <a:endParaRPr lang="sk-SK" dirty="0"/>
          </a:p>
          <a:p>
            <a:pPr marL="0" indent="0" algn="just">
              <a:buNone/>
            </a:pPr>
            <a:r>
              <a:rPr lang="sk-SK" dirty="0"/>
              <a:t>Táto smernica podrobne rozpisuje všetky povinnosti, ktoré sú nevyhnutné pri organizácii LV/LK.</a:t>
            </a:r>
          </a:p>
          <a:p>
            <a:pPr marL="0" indent="0">
              <a:buNone/>
            </a:pPr>
            <a:endParaRPr lang="sk-SK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1A9D2850-4134-E629-EF81-E852DD5526F7}"/>
              </a:ext>
            </a:extLst>
          </p:cNvPr>
          <p:cNvSpPr txBox="1"/>
          <p:nvPr/>
        </p:nvSpPr>
        <p:spPr>
          <a:xfrm>
            <a:off x="935019" y="1710466"/>
            <a:ext cx="7982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* vysvetľuje, upravuje a odvoláva sa na právne predpisy s vyššou právnou „silou“</a:t>
            </a:r>
          </a:p>
        </p:txBody>
      </p:sp>
      <p:pic>
        <p:nvPicPr>
          <p:cNvPr id="6" name="Obrázok 5">
            <a:hlinkClick r:id="rId2"/>
            <a:extLst>
              <a:ext uri="{FF2B5EF4-FFF2-40B4-BE49-F238E27FC236}">
                <a16:creationId xmlns:a16="http://schemas.microsoft.com/office/drawing/2014/main" id="{71C4B388-3DF9-713B-9EE6-CEE334431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258" y="2212433"/>
            <a:ext cx="3789386" cy="419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69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DDF02-F790-BF78-A105-C8E71AB47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B159FC-FFBA-B625-1898-2F930A6B3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90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>
                <a:highlight>
                  <a:srgbClr val="FFFF00"/>
                </a:highlight>
              </a:rPr>
              <a:t>Kvalifikovaná osoba </a:t>
            </a:r>
            <a:endParaRPr lang="sk-SK" sz="2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2974F4C-56F9-2F06-0B2F-CA9C8C992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688" y="1331686"/>
            <a:ext cx="10029156" cy="445054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sk-SK" b="1" dirty="0"/>
              <a:t>(Smernica 49/2023, + § 5 ods. 3 vyhláška č. 224/2022 + § 6 ods. 2 vyhláška č. 223/2022)</a:t>
            </a:r>
          </a:p>
          <a:p>
            <a:pPr marL="0" indent="0">
              <a:buNone/>
            </a:pPr>
            <a:r>
              <a:rPr lang="sk-SK" dirty="0"/>
              <a:t>Personálne zabezpečenie</a:t>
            </a:r>
          </a:p>
          <a:p>
            <a:pPr marL="0" indent="0">
              <a:buNone/>
            </a:pPr>
            <a:r>
              <a:rPr lang="sk-SK" dirty="0"/>
              <a:t>(1) Personálne zabezpečenie výcviku alebo kurzu tvorí</a:t>
            </a:r>
          </a:p>
          <a:p>
            <a:pPr marL="447675" indent="0">
              <a:buNone/>
            </a:pPr>
            <a:r>
              <a:rPr lang="sk-SK" dirty="0"/>
              <a:t>a) kvalifikovaná osoba, ktorou je</a:t>
            </a:r>
          </a:p>
          <a:p>
            <a:pPr marL="896938" indent="-179388" algn="just">
              <a:buNone/>
            </a:pPr>
            <a:r>
              <a:rPr lang="sk-SK" dirty="0"/>
              <a:t>1. </a:t>
            </a:r>
            <a:r>
              <a:rPr lang="sk-SK" b="1" dirty="0"/>
              <a:t>pedagogický zamestnanec školy</a:t>
            </a:r>
            <a:r>
              <a:rPr lang="sk-SK" dirty="0"/>
              <a:t>, </a:t>
            </a:r>
            <a:r>
              <a:rPr lang="sk-SK" b="1" dirty="0"/>
              <a:t>ktorý spĺňa kvalifikačné predpoklady na vyučovanie predmetu telesná a športová výchova,</a:t>
            </a:r>
          </a:p>
          <a:p>
            <a:pPr marL="985838" indent="-268288" algn="just">
              <a:buNone/>
            </a:pPr>
            <a:r>
              <a:rPr lang="sk-SK" dirty="0"/>
              <a:t>2. pedagogický zamestnanec alebo odborný zamestnanec školy, ktorý absolvoval špecializačné vzdelávanie ) v oblasti príslušného športu alebo inovačné vzdelávanie ) v oblasti príslušného športu,</a:t>
            </a:r>
          </a:p>
          <a:p>
            <a:pPr marL="985838" indent="-268288" algn="just">
              <a:buNone/>
            </a:pPr>
            <a:r>
              <a:rPr lang="sk-SK" dirty="0"/>
              <a:t>3.	školský špecialista vo výchove a vzdelávaní, ) ktorý vykonáva činnosti v oblasti rozvoja športových zručností žiakov a získavania základov konkrétneho druhu športu v súlade so školským vzdelávacím programom, alebo</a:t>
            </a:r>
          </a:p>
          <a:p>
            <a:pPr marL="985838" indent="-268288" algn="just">
              <a:buNone/>
            </a:pPr>
            <a:r>
              <a:rPr lang="sk-SK" dirty="0"/>
              <a:t>4.	fyzická osoba s odbornou spôsobilosťou na výkon odbornej činnosti tréner alebo odbornej činnosti inštruktor športu ) v oblasti príslušného športu, ak škola zabezpečí príslušný počet pedagogických zamestnancov v rozsahu podľa osobitného predpisu, ) a</a:t>
            </a:r>
          </a:p>
          <a:p>
            <a:pPr marL="717550" indent="-269875">
              <a:buNone/>
            </a:pPr>
            <a:r>
              <a:rPr lang="sk-SK" dirty="0"/>
              <a:t>b)	osoba, ktorá zabezpečuje zdravotnú starostlivosť podľa osobitného predpisu ) počas výcviku alebo kurzu, ak sa výcvik alebo kurz organizujú ako pobyt. 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7299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EF3E7-DC46-2053-8FF2-14993ED30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B2D84E-9CE5-A31E-A7C1-10BA20F22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k-SK" sz="4000" b="1" dirty="0">
                <a:highlight>
                  <a:srgbClr val="FFFF00"/>
                </a:highlight>
              </a:rPr>
              <a:t>Je učiteľ 1. stupňa kvalifikovanou osobou?</a:t>
            </a:r>
            <a:br>
              <a:rPr lang="sk-SK" sz="4000" b="1" dirty="0"/>
            </a:br>
            <a:endParaRPr lang="sk-SK" sz="2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67462B3-8A80-DD04-4144-1851261EB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805" y="1444051"/>
            <a:ext cx="10029156" cy="5413949"/>
          </a:xfrm>
        </p:spPr>
        <p:txBody>
          <a:bodyPr>
            <a:normAutofit lnSpcReduction="10000"/>
          </a:bodyPr>
          <a:lstStyle/>
          <a:p>
            <a:pPr marL="896938" indent="-179388" algn="just">
              <a:buNone/>
            </a:pPr>
            <a:r>
              <a:rPr lang="sk-SK" sz="1800" dirty="0"/>
              <a:t>1. </a:t>
            </a:r>
            <a:r>
              <a:rPr lang="sk-SK" sz="1800" b="1" dirty="0"/>
              <a:t>pedagogický zamestnanec školy</a:t>
            </a:r>
            <a:r>
              <a:rPr lang="sk-SK" sz="1800" dirty="0"/>
              <a:t>, </a:t>
            </a:r>
            <a:r>
              <a:rPr lang="sk-SK" sz="1800" b="1" dirty="0"/>
              <a:t>ktorý spĺňa kvalifikačné predpoklady na vyučovanie predmetu telesná a športová výchova,</a:t>
            </a:r>
          </a:p>
          <a:p>
            <a:pPr marL="0" indent="0">
              <a:buNone/>
            </a:pPr>
            <a:r>
              <a:rPr lang="sk-SK" sz="1800" b="1" dirty="0">
                <a:hlinkClick r:id="rId2"/>
              </a:rPr>
              <a:t>Vyhláška č. 173/2023 Z. z.  </a:t>
            </a:r>
            <a:endParaRPr lang="sk-SK" sz="1800" b="1" dirty="0"/>
          </a:p>
          <a:p>
            <a:pPr marL="0" indent="0">
              <a:buNone/>
            </a:pPr>
            <a:r>
              <a:rPr lang="sk-SK" sz="1800" dirty="0">
                <a:hlinkClick r:id="rId3"/>
              </a:rPr>
              <a:t>Príloha č. 1 </a:t>
            </a:r>
            <a:r>
              <a:rPr lang="sk-SK" sz="1800" dirty="0"/>
              <a:t> 1. diel </a:t>
            </a:r>
            <a:r>
              <a:rPr lang="sk-SK" sz="1800" b="1" dirty="0"/>
              <a:t>II. časť učiteľ 1. stupňa ZŠ </a:t>
            </a:r>
          </a:p>
          <a:p>
            <a:pPr marL="0" indent="0">
              <a:buNone/>
            </a:pPr>
            <a:endParaRPr lang="sk-SK" sz="1800" dirty="0"/>
          </a:p>
          <a:p>
            <a:pPr marL="0" indent="0">
              <a:buNone/>
            </a:pPr>
            <a:endParaRPr lang="sk-SK" sz="1800" dirty="0"/>
          </a:p>
          <a:p>
            <a:pPr marL="0" indent="0">
              <a:buNone/>
            </a:pPr>
            <a:endParaRPr lang="sk-SK" sz="1800" dirty="0"/>
          </a:p>
          <a:p>
            <a:pPr marL="0" indent="0">
              <a:buNone/>
            </a:pPr>
            <a:r>
              <a:rPr lang="sk-SK" sz="1800" dirty="0"/>
              <a:t>- toto znamená, že aj učiteľ TSV pre 2. stupeň je kvalifikovaný učiť TSV na 1. stupni </a:t>
            </a:r>
          </a:p>
          <a:p>
            <a:pPr marL="0" indent="0">
              <a:buNone/>
            </a:pPr>
            <a:r>
              <a:rPr lang="sk-SK" sz="1800" b="1" dirty="0"/>
              <a:t>III. časť učiteľ 2. stupňa ZŠ</a:t>
            </a:r>
          </a:p>
          <a:p>
            <a:pPr marL="0" indent="0">
              <a:buNone/>
            </a:pPr>
            <a:r>
              <a:rPr lang="sk-SK" sz="1800" dirty="0"/>
              <a:t>v bode 80 – učiteľ 1. stupňa ZŠ spĺňa kvalifikačný predpoklad na vyučovanie TSV na 2. stupni</a:t>
            </a:r>
          </a:p>
          <a:p>
            <a:pPr marL="0" indent="0">
              <a:buNone/>
            </a:pPr>
            <a:endParaRPr lang="sk-SK" sz="1800" dirty="0"/>
          </a:p>
          <a:p>
            <a:pPr marL="0" indent="0">
              <a:buNone/>
            </a:pPr>
            <a:endParaRPr lang="sk-SK" sz="1800" dirty="0"/>
          </a:p>
          <a:p>
            <a:pPr>
              <a:buFontTx/>
              <a:buChar char="-"/>
            </a:pPr>
            <a:r>
              <a:rPr lang="sk-SK" sz="1800" b="1" dirty="0"/>
              <a:t>je však podľa vyhlášky 223/2022 a smernice 49/2023 kvalifikovanou osobu viesť lyžiarske družstvo? </a:t>
            </a:r>
          </a:p>
          <a:p>
            <a:pPr marL="0" indent="0" algn="just">
              <a:buNone/>
            </a:pPr>
            <a:r>
              <a:rPr lang="sk-SK" sz="1800" dirty="0">
                <a:hlinkClick r:id="rId4"/>
              </a:rPr>
              <a:t>iŠVP pre nižšie stredné vzdelávanie </a:t>
            </a:r>
            <a:r>
              <a:rPr lang="sk-SK" sz="1800" dirty="0"/>
              <a:t>hovorí, že učiteľ môže zaradiť do plánu iba tie športové činnosti, ktoré boli </a:t>
            </a:r>
            <a:r>
              <a:rPr lang="sk-SK" sz="1800" b="1" dirty="0"/>
              <a:t>súčasťou jeho </a:t>
            </a:r>
            <a:r>
              <a:rPr lang="sk-SK" sz="1800" b="1" dirty="0" err="1"/>
              <a:t>pregraduálnej</a:t>
            </a:r>
            <a:r>
              <a:rPr lang="sk-SK" sz="1800" b="1" dirty="0"/>
              <a:t> prípravy na vysokej škole, alebo na ktoré získal trénerské alebo cvičiteľské vzdelanie, alebo certifikát v niektorej forme ďalšieho vzdelávania učiteľov a trénerov.</a:t>
            </a:r>
          </a:p>
          <a:p>
            <a:pPr marL="0" indent="0">
              <a:buNone/>
            </a:pPr>
            <a:endParaRPr lang="sk-SK" sz="1800" dirty="0"/>
          </a:p>
          <a:p>
            <a:pPr marL="0" indent="0">
              <a:buNone/>
            </a:pPr>
            <a:endParaRPr lang="sk-SK" sz="1800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ADA8C2B0-1789-E2D6-C2CE-47D3105D61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523" y="2644670"/>
            <a:ext cx="9345329" cy="1038370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BF8B875A-1A38-921C-61F1-A93B5C4967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4034" y="4773064"/>
            <a:ext cx="9211961" cy="3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63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6ABF8-7A7F-7D11-929E-C6380721F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FA9F0A-057A-2170-1434-64BADD1BA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k-SK" sz="4000" b="1" dirty="0">
                <a:highlight>
                  <a:srgbClr val="FFFF00"/>
                </a:highlight>
              </a:rPr>
              <a:t>Je učiteľ 1. stupňa kvalifikovanou osobou?</a:t>
            </a:r>
            <a:br>
              <a:rPr lang="sk-SK" sz="4000" b="1" dirty="0"/>
            </a:br>
            <a:endParaRPr lang="sk-SK" sz="2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1EF493D-6C0D-1448-7455-D5D394E48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805" y="1444051"/>
            <a:ext cx="10029156" cy="5413949"/>
          </a:xfrm>
        </p:spPr>
        <p:txBody>
          <a:bodyPr>
            <a:normAutofit/>
          </a:bodyPr>
          <a:lstStyle/>
          <a:p>
            <a:pPr algn="just"/>
            <a:r>
              <a:rPr lang="sk-SK" sz="1800" dirty="0"/>
              <a:t>V </a:t>
            </a:r>
            <a:r>
              <a:rPr lang="sk-SK" sz="1800" b="1" dirty="0"/>
              <a:t>zrušenej</a:t>
            </a:r>
            <a:r>
              <a:rPr lang="sk-SK" sz="1800" dirty="0"/>
              <a:t> smernici </a:t>
            </a:r>
            <a:r>
              <a:rPr lang="sk-SK" sz="1800" b="1" dirty="0"/>
              <a:t>19/2017</a:t>
            </a:r>
            <a:r>
              <a:rPr lang="sk-SK" sz="1800" dirty="0"/>
              <a:t> o organizovaní lyžiarskeho výcviku a snoubordingového výcviku – </a:t>
            </a:r>
            <a:r>
              <a:rPr lang="sk-SK" sz="1800" b="1" dirty="0"/>
              <a:t>v znení smernice č. 3/2022 bolo špecifikované:</a:t>
            </a:r>
          </a:p>
          <a:p>
            <a:pPr marL="0" indent="0">
              <a:buNone/>
            </a:pPr>
            <a:r>
              <a:rPr lang="sk-SK" sz="1800" dirty="0"/>
              <a:t>	(4) Inštruktorom lyžovania alebo snoubordingu je</a:t>
            </a:r>
          </a:p>
          <a:p>
            <a:pPr marL="1508125" indent="-342900" algn="just">
              <a:buAutoNum type="alphaLcParenR"/>
            </a:pPr>
            <a:r>
              <a:rPr lang="sk-SK" sz="1800" dirty="0"/>
              <a:t>je pedagogický zamestnanec, ktorý spĺňa kvalifikačné predpoklady na vyučovanie predmetu telesná výchova alebo predmetu telesná a športová výchova </a:t>
            </a:r>
            <a:r>
              <a:rPr lang="sk-SK" sz="1800" b="1" dirty="0"/>
              <a:t>a súčasťou jeho vysokoškolského vzdelávania boli predmety zamerané na techniku a didaktiku zjazdového lyžovania a snoubordingu,</a:t>
            </a:r>
          </a:p>
          <a:p>
            <a:pPr marL="0" indent="0" algn="just">
              <a:buNone/>
            </a:pPr>
            <a:r>
              <a:rPr lang="sk-SK" sz="1800" dirty="0"/>
              <a:t>Toto doplnenie reflektovalo zmeny vo vysokoškolskom vzdelávaní učiteľov telesnej a športovej výchovy, hlavne v programoch rozširujúceho štúdia telesnej a športovej výchovy, v ktorých nebolo absolvovanie techniky a didaktiky zjazdového lyžovania povinné. </a:t>
            </a:r>
          </a:p>
          <a:p>
            <a:pPr marL="0" indent="0" algn="just">
              <a:buNone/>
            </a:pPr>
            <a:r>
              <a:rPr lang="sk-SK" sz="1800" dirty="0"/>
              <a:t>Rovnako vznikla povinnosť aj učiteľom 1. stupňa ZŠ, ktorí sú kvalifikovaní na vyučovanie predmetu telesná a športová výchova absolvovať vzdelávanie na získanie oprávnenia robiť inštruktora lyžovania.</a:t>
            </a:r>
          </a:p>
          <a:p>
            <a:pPr marL="0" indent="0" algn="just">
              <a:buNone/>
            </a:pPr>
            <a:r>
              <a:rPr lang="sk-SK" sz="1800" dirty="0"/>
              <a:t>Na druhej strane, najväčší poskytovateľ vzdelávania pedagogických zamestnancov NIVAM nereflektoval tieto zmeny a „vylúčil“ učiteľov TŠV zo vzdelávania v programe Základný zjazdový kurz pre pedagogických zamestnancov – inštruktorov lyžovania, čím im znemožnil vykonávať inštruktorov lyžovania. </a:t>
            </a:r>
          </a:p>
          <a:p>
            <a:r>
              <a:rPr lang="sk-SK" sz="1800" dirty="0"/>
              <a:t>Vyhláška č. 223/2022 o ZŠ a ani vyhláška 224/2022 o SŠ už nešpecifikujú, či je nutné absolvovať techniku a didaktiku zjazdového lyžovania, ale ...</a:t>
            </a:r>
          </a:p>
        </p:txBody>
      </p:sp>
    </p:spTree>
    <p:extLst>
      <p:ext uri="{BB962C8B-B14F-4D97-AF65-F5344CB8AC3E}">
        <p14:creationId xmlns:p14="http://schemas.microsoft.com/office/powerpoint/2010/main" val="928010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572FB-DD4C-2D4D-0167-54CB77FF4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0F83CF-3B85-4D97-A814-02726EDA9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k-SK" sz="4000" b="1" dirty="0">
                <a:highlight>
                  <a:srgbClr val="FFFF00"/>
                </a:highlight>
              </a:rPr>
              <a:t>Je učiteľ 1. stupňa kvalifikovanou osobou?</a:t>
            </a:r>
            <a:br>
              <a:rPr lang="sk-SK" sz="4000" b="1" dirty="0"/>
            </a:br>
            <a:endParaRPr lang="sk-SK" sz="2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0C45C91-8E65-8AF6-B8D1-F31518EB3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805" y="1444051"/>
            <a:ext cx="10029156" cy="497467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sz="1800" dirty="0"/>
              <a:t>Čo sa stane v prípade úrazu a jeho riešenia?</a:t>
            </a:r>
          </a:p>
          <a:p>
            <a:pPr lvl="1" algn="just"/>
            <a:r>
              <a:rPr lang="sk-SK" sz="1800" dirty="0"/>
              <a:t>Je potrebné sa preukázať odbornou spôsobilosťou, t. j. preukázať, že inštruktor lyžovania je kvalifikovanou osobou na vyučovanie predmetu telesná a športová výchova, ale že aj absolvoval buď predmety technika a didaktika zjazdového lyžovania alebo získal trénerské vzdelanie na vyučovanie lyžovania alebo certifikát z ďalšieho vzdelávania pre pedagogických zamestnancov.</a:t>
            </a:r>
          </a:p>
          <a:p>
            <a:pPr lvl="1"/>
            <a:endParaRPr lang="sk-SK" sz="1800" dirty="0"/>
          </a:p>
          <a:p>
            <a:pPr lvl="1" algn="just"/>
            <a:r>
              <a:rPr lang="sk-SK" sz="1800" dirty="0"/>
              <a:t>Ak sa preukáže iba kvalifikovanosť, ale nie odborná spôsobilosť – t. j. nepreukáže sa absolvovanie techniky a didaktiky zjazdového lyžovania, aké následky to bude mať pre daného učiteľa?</a:t>
            </a:r>
          </a:p>
          <a:p>
            <a:pPr lvl="1" algn="just"/>
            <a:r>
              <a:rPr lang="sk-SK" sz="1800" dirty="0"/>
              <a:t>Pri riešení úrazu sa musí preukazovať dodržiavanie všetkých bezpečnostných opatrení, organizácia výcviku/kurzu na svahu -  kde sa môže družstvo zoskupovať, aké sú pravidlá pri zoraďovaní, pri jazde na vleku, zásady pri cvičení.... ak sa však preukáže, že vedúci družstva (inštruktor) nemá absolvované žiadne vzdelávanie v tejto oblasti, bude to mať právne následky nielen pre konkrétneho pedagogického zamestnanca, ale aj pre školu. </a:t>
            </a:r>
          </a:p>
          <a:p>
            <a:pPr marL="457200" lvl="1" indent="0">
              <a:buNone/>
            </a:pPr>
            <a:endParaRPr lang="sk-SK" sz="1800" dirty="0"/>
          </a:p>
          <a:p>
            <a:pPr marL="0" lvl="1" indent="0">
              <a:buNone/>
            </a:pPr>
            <a:r>
              <a:rPr lang="sk-SK" sz="1800" dirty="0"/>
              <a:t>Trúfne si učiteľ 1. stupňa ZŠ viesť lyžiarske družstvo, aj keď nemá absolvovanú metodiku lyžovania?</a:t>
            </a:r>
          </a:p>
          <a:p>
            <a:pPr lvl="1"/>
            <a:r>
              <a:rPr lang="sk-SK" sz="1800" dirty="0"/>
              <a:t>Vedieť lyžovať a naučiť niekoho lyžovať sú 2 rozdielne veci. </a:t>
            </a:r>
          </a:p>
          <a:p>
            <a:pPr lvl="1"/>
            <a:r>
              <a:rPr lang="sk-SK" sz="1800" dirty="0"/>
              <a:t>Byť kvalifikovaný podľa vyhlášky a prevziať na seba zodpovednosť za vedenie družstva bez adekvátneho vzdelania je na rozhodnutí každého konkrétneho pedagogického zamestnanca a tiež riaditeľa školy.</a:t>
            </a:r>
          </a:p>
          <a:p>
            <a:pPr marL="457200" lvl="1" indent="0">
              <a:buNone/>
            </a:pPr>
            <a:endParaRPr lang="sk-SK" sz="1800" dirty="0"/>
          </a:p>
          <a:p>
            <a:pPr marL="457200" lvl="1" indent="0">
              <a:buNone/>
            </a:pPr>
            <a:r>
              <a:rPr lang="sk-SK" sz="1800" dirty="0"/>
              <a:t> </a:t>
            </a:r>
          </a:p>
          <a:p>
            <a:pPr marL="457200" lvl="1" indent="0">
              <a:buNone/>
            </a:pP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2252551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730624" y="1743807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sk-SK" sz="2000" b="1" dirty="0"/>
              <a:t>Čl. 1 Základné ustanovenia</a:t>
            </a:r>
            <a:endParaRPr lang="sk-SK" sz="2000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sk-SK" sz="2000" dirty="0"/>
              <a:t>(2) Aktivity podľa odseku 1 (športový výcvik a kurz pohybových aktivít v prírode) </a:t>
            </a:r>
            <a:r>
              <a:rPr lang="sk-SK" sz="2000" dirty="0">
                <a:highlight>
                  <a:srgbClr val="FFFF00"/>
                </a:highlight>
              </a:rPr>
              <a:t>sa organizujú v súlade so školským vzdelávacím programom.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sk-SK" sz="2000" dirty="0"/>
              <a:t>(4) Výcvik alebo kurz sa uskutočňuje v rozsahu, ktorý sa uvádza počtom hodín. </a:t>
            </a:r>
            <a:r>
              <a:rPr lang="sk-SK" sz="2000" dirty="0">
                <a:highlight>
                  <a:srgbClr val="FFFF00"/>
                </a:highlight>
              </a:rPr>
              <a:t>Hodina výcviku alebo kurzu </a:t>
            </a:r>
            <a:r>
              <a:rPr lang="sk-SK" sz="2000" dirty="0"/>
              <a:t>na tento účel </a:t>
            </a:r>
            <a:r>
              <a:rPr lang="sk-SK" sz="2000" dirty="0">
                <a:highlight>
                  <a:srgbClr val="FFFF00"/>
                </a:highlight>
              </a:rPr>
              <a:t>trvá najviac 45 minút</a:t>
            </a:r>
            <a:r>
              <a:rPr lang="sk-SK" sz="2000" dirty="0"/>
              <a:t>. </a:t>
            </a:r>
          </a:p>
          <a:p>
            <a:pPr marL="0" indent="0" algn="just">
              <a:buNone/>
            </a:pPr>
            <a:endParaRPr lang="sk-SK" sz="2000" b="1" dirty="0"/>
          </a:p>
          <a:p>
            <a:pPr marL="0" indent="0" algn="just">
              <a:buNone/>
            </a:pPr>
            <a:r>
              <a:rPr lang="sk-SK" sz="2000" b="1" dirty="0"/>
              <a:t>Čl. 4 Plánovanie</a:t>
            </a:r>
          </a:p>
          <a:p>
            <a:pPr marL="0" indent="0" algn="just">
              <a:buNone/>
            </a:pPr>
            <a:r>
              <a:rPr lang="sk-SK" sz="2000" dirty="0"/>
              <a:t>(2) Výcvik alebo kurz je možné organizovať </a:t>
            </a:r>
            <a:r>
              <a:rPr lang="sk-SK" sz="2000" dirty="0">
                <a:highlight>
                  <a:srgbClr val="FFFF00"/>
                </a:highlight>
              </a:rPr>
              <a:t>formou dennej dochádzky alebo ako pobyt.</a:t>
            </a:r>
          </a:p>
          <a:p>
            <a:pPr marL="0" indent="0" algn="just">
              <a:buNone/>
            </a:pPr>
            <a:endParaRPr lang="sk-SK" sz="2000" dirty="0">
              <a:highlight>
                <a:srgbClr val="FFFF00"/>
              </a:highlight>
            </a:endParaRPr>
          </a:p>
          <a:p>
            <a:pPr marL="0" indent="0" algn="just">
              <a:buNone/>
            </a:pPr>
            <a:r>
              <a:rPr lang="sk-SK" sz="2000" b="1" dirty="0"/>
              <a:t>Čl. 6 Lyžiarsky výcvik, lyžiarsky kurz, snoubordingový výcvik a snoubordingový kurz</a:t>
            </a:r>
            <a:endParaRPr lang="sk-SK" sz="2000" dirty="0"/>
          </a:p>
          <a:p>
            <a:pPr marL="0" indent="0" algn="just">
              <a:buNone/>
            </a:pPr>
            <a:r>
              <a:rPr lang="sk-SK" sz="2000" dirty="0"/>
              <a:t>(2) Celkový </a:t>
            </a:r>
            <a:r>
              <a:rPr lang="sk-SK" sz="2000" b="1" dirty="0"/>
              <a:t>rozsah je </a:t>
            </a:r>
            <a:r>
              <a:rPr lang="sk-SK" sz="2000" b="1" dirty="0">
                <a:highlight>
                  <a:srgbClr val="FFFF00"/>
                </a:highlight>
              </a:rPr>
              <a:t>najviac 30 hodín </a:t>
            </a:r>
            <a:r>
              <a:rPr lang="sk-SK" sz="2000" dirty="0"/>
              <a:t>výcviku alebo kurzu. </a:t>
            </a:r>
            <a:r>
              <a:rPr lang="sk-SK" sz="2000" b="1" dirty="0">
                <a:highlight>
                  <a:srgbClr val="FFFF00"/>
                </a:highlight>
              </a:rPr>
              <a:t>Denný rozsah </a:t>
            </a:r>
            <a:r>
              <a:rPr lang="sk-SK" sz="2000" dirty="0"/>
              <a:t>je najviac </a:t>
            </a:r>
          </a:p>
          <a:p>
            <a:pPr marL="0" indent="0" algn="just">
              <a:buNone/>
            </a:pPr>
            <a:r>
              <a:rPr lang="sk-SK" sz="2000" dirty="0"/>
              <a:t>a) 4 hodiny výcviku pre deti materskej školy,</a:t>
            </a:r>
          </a:p>
          <a:p>
            <a:pPr marL="0" indent="0" algn="just">
              <a:buNone/>
            </a:pPr>
            <a:r>
              <a:rPr lang="sk-SK" sz="2000" dirty="0"/>
              <a:t>b) </a:t>
            </a:r>
            <a:r>
              <a:rPr lang="sk-SK" sz="2000" b="1" dirty="0">
                <a:highlight>
                  <a:srgbClr val="FFFF00"/>
                </a:highlight>
              </a:rPr>
              <a:t>5 hodín </a:t>
            </a:r>
            <a:r>
              <a:rPr lang="sk-SK" sz="2000" dirty="0"/>
              <a:t>výcviku pre </a:t>
            </a:r>
            <a:r>
              <a:rPr lang="sk-SK" sz="2000" b="1" dirty="0"/>
              <a:t>žiakov základnej školy</a:t>
            </a:r>
            <a:r>
              <a:rPr lang="sk-SK" sz="2000" dirty="0"/>
              <a:t>,</a:t>
            </a:r>
          </a:p>
          <a:p>
            <a:pPr marL="0" indent="0" algn="just">
              <a:buNone/>
            </a:pPr>
            <a:r>
              <a:rPr lang="sk-SK" sz="2000" dirty="0"/>
              <a:t>c) </a:t>
            </a:r>
            <a:r>
              <a:rPr lang="sk-SK" sz="2000" b="1" dirty="0">
                <a:highlight>
                  <a:srgbClr val="FFFF00"/>
                </a:highlight>
              </a:rPr>
              <a:t>6 hodín </a:t>
            </a:r>
            <a:r>
              <a:rPr lang="sk-SK" sz="2000" dirty="0"/>
              <a:t>kurzu pre </a:t>
            </a:r>
            <a:r>
              <a:rPr lang="sk-SK" sz="2000" b="1" dirty="0"/>
              <a:t>žiakov strednej školy</a:t>
            </a:r>
            <a:r>
              <a:rPr lang="sk-SK" sz="2000" dirty="0"/>
              <a:t>.</a:t>
            </a:r>
          </a:p>
        </p:txBody>
      </p:sp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730624" y="202584"/>
            <a:ext cx="10515600" cy="1325563"/>
          </a:xfrm>
        </p:spPr>
        <p:txBody>
          <a:bodyPr/>
          <a:lstStyle/>
          <a:p>
            <a:r>
              <a:rPr lang="sk-SK" b="1" dirty="0"/>
              <a:t>Lyžiarsky výcvik/kurz </a:t>
            </a:r>
            <a:r>
              <a:rPr lang="sk-SK" sz="3200" b="1" dirty="0"/>
              <a:t>– podľa smernice 49/2023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3884252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8200" y="1442572"/>
            <a:ext cx="10515600" cy="5212844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sk-SK" sz="1800" b="1" u="sng" dirty="0">
                <a:hlinkClick r:id="rId2"/>
              </a:rPr>
              <a:t>Zákon č. 597/2003 Z. z. </a:t>
            </a:r>
            <a:r>
              <a:rPr lang="sk-SK" sz="1800" dirty="0"/>
              <a:t>o financovaní základných škôl, stredných škôl a školských zariadení v znení neskorších predpisov:</a:t>
            </a:r>
          </a:p>
          <a:p>
            <a:pPr marL="0" indent="0" algn="just">
              <a:buNone/>
            </a:pPr>
            <a:r>
              <a:rPr lang="sk-SK" sz="1800" dirty="0">
                <a:hlinkClick r:id="rId3"/>
              </a:rPr>
              <a:t>§ 4ab Príspevok na kurz pohybových aktivít v prírode</a:t>
            </a:r>
            <a:endParaRPr lang="sk-SK" sz="1800" dirty="0"/>
          </a:p>
          <a:p>
            <a:pPr marL="0" indent="0" algn="just">
              <a:buNone/>
            </a:pPr>
            <a:r>
              <a:rPr lang="sk-SK" sz="1800" dirty="0"/>
              <a:t>(1) Ministerstvo môže prideliť z kapitoly ministerstva v priebehu kalendárneho roka zriaďovateľovi verejnej školy príspevok na kurz pohybových aktivít v prírode v závislosti od disponibilného objemu finančných prostriedkov ministerstva.</a:t>
            </a:r>
          </a:p>
          <a:p>
            <a:pPr marL="0" indent="0" algn="just">
              <a:buNone/>
            </a:pPr>
            <a:r>
              <a:rPr lang="sk-SK" sz="1800" dirty="0"/>
              <a:t>(2) </a:t>
            </a:r>
            <a:r>
              <a:rPr lang="sk-SK" sz="1800" b="1" dirty="0"/>
              <a:t>Príspevok na kurz pohybových aktivít </a:t>
            </a:r>
            <a:r>
              <a:rPr lang="sk-SK" sz="1800" dirty="0"/>
              <a:t>v prírode môže verejná škola použiť na toho istého žiaka </a:t>
            </a:r>
            <a:r>
              <a:rPr lang="sk-SK" sz="1800" b="1" dirty="0">
                <a:highlight>
                  <a:srgbClr val="FFFF00"/>
                </a:highlight>
              </a:rPr>
              <a:t>iba jedenkrát počas jeho štúdia</a:t>
            </a:r>
            <a:r>
              <a:rPr lang="sk-SK" sz="1800" b="1" dirty="0"/>
              <a:t> </a:t>
            </a:r>
            <a:r>
              <a:rPr lang="sk-SK" sz="1800" dirty="0"/>
              <a:t>v príslušnom druhu školy. </a:t>
            </a:r>
            <a:r>
              <a:rPr lang="sk-SK" sz="1800" b="1" dirty="0"/>
              <a:t>Stredná škola s osemročným vzdelávacím programom </a:t>
            </a:r>
            <a:r>
              <a:rPr lang="sk-SK" sz="1800" dirty="0"/>
              <a:t>môže použiť príspevok na kurz pohybových aktivít v prírode </a:t>
            </a:r>
            <a:r>
              <a:rPr lang="sk-SK" sz="1800" b="1" dirty="0"/>
              <a:t>na toho istého žiaka jedenkrát počas jeho štúdia v prvom až štvrtom ročníku a jedenkrát počas jeho štúdia v piatom až ôsmom ročníku.</a:t>
            </a:r>
          </a:p>
          <a:p>
            <a:pPr marL="0" indent="0" algn="just">
              <a:buNone/>
            </a:pPr>
            <a:r>
              <a:rPr lang="sk-SK" sz="1800" dirty="0"/>
              <a:t>(3) Ministerstvo určuje a zverejňuje na svojom webovom sídle výšku a spôsob pridelenia príspevku na kurz pohybových aktivít v prírode na žiaka.</a:t>
            </a:r>
          </a:p>
          <a:p>
            <a:pPr marL="0" indent="0" algn="just">
              <a:buNone/>
            </a:pPr>
            <a:endParaRPr lang="sk-SK" sz="1800" dirty="0"/>
          </a:p>
          <a:p>
            <a:pPr marL="0" indent="0" algn="just">
              <a:buNone/>
            </a:pPr>
            <a:r>
              <a:rPr lang="sk-SK" sz="1800" b="1" dirty="0"/>
              <a:t>Smernica 49/2023, Čl. 4 Plánovanie</a:t>
            </a:r>
            <a:endParaRPr lang="sk-SK" sz="1800" dirty="0"/>
          </a:p>
          <a:p>
            <a:pPr marL="0" indent="0" algn="just">
              <a:buNone/>
            </a:pPr>
            <a:r>
              <a:rPr lang="sk-SK" sz="1800" dirty="0"/>
              <a:t>(13) </a:t>
            </a:r>
            <a:r>
              <a:rPr lang="sk-SK" sz="1800" dirty="0">
                <a:highlight>
                  <a:srgbClr val="FFFF00"/>
                </a:highlight>
              </a:rPr>
              <a:t>Záznam o absolvovaní výcviku alebo kurzu sa</a:t>
            </a:r>
            <a:r>
              <a:rPr lang="sk-SK" sz="1800" dirty="0"/>
              <a:t> žiakovi základnej školy alebo žiakovi strednej školy </a:t>
            </a:r>
            <a:r>
              <a:rPr lang="sk-SK" sz="1800" dirty="0">
                <a:highlight>
                  <a:srgbClr val="FFFF00"/>
                </a:highlight>
              </a:rPr>
              <a:t>zaznamená do katalógového listu žiaka, ak </a:t>
            </a:r>
            <a:r>
              <a:rPr lang="sk-SK" sz="1800" dirty="0"/>
              <a:t>na výcvik alebo kurz žiaka </a:t>
            </a:r>
            <a:r>
              <a:rPr lang="sk-SK" sz="1800" dirty="0">
                <a:highlight>
                  <a:srgbClr val="FFFF00"/>
                </a:highlight>
              </a:rPr>
              <a:t>boli použité finančné prostriedky z rozpočtovej kapitoly ministerstva.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D0F84B1-9D6A-E3EB-B959-5E695A560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24" y="202584"/>
            <a:ext cx="10515600" cy="1325563"/>
          </a:xfrm>
        </p:spPr>
        <p:txBody>
          <a:bodyPr/>
          <a:lstStyle/>
          <a:p>
            <a:r>
              <a:rPr lang="sk-SK" b="1" dirty="0"/>
              <a:t>Príspevok na LK/LV</a:t>
            </a:r>
          </a:p>
        </p:txBody>
      </p:sp>
    </p:spTree>
    <p:extLst>
      <p:ext uri="{BB962C8B-B14F-4D97-AF65-F5344CB8AC3E}">
        <p14:creationId xmlns:p14="http://schemas.microsoft.com/office/powerpoint/2010/main" val="615165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8200" y="1354347"/>
            <a:ext cx="10515600" cy="504617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k-SK" sz="1800" b="1" u="sng" dirty="0">
                <a:hlinkClick r:id="rId2"/>
              </a:rPr>
              <a:t>Zákon č. 355/2007 Z. z</a:t>
            </a:r>
            <a:r>
              <a:rPr lang="sk-SK" sz="1800" u="sng" dirty="0">
                <a:hlinkClick r:id="rId2"/>
              </a:rPr>
              <a:t>. </a:t>
            </a:r>
            <a:r>
              <a:rPr lang="sk-SK" sz="1800" dirty="0"/>
              <a:t>o ochrane, podpore a rozvoji verejného zdravia a o zmene a doplnení niektorých zákonov v znení neskorších predpisov: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k-SK" sz="1800" b="1" u="sng" dirty="0">
                <a:hlinkClick r:id="rId3"/>
              </a:rPr>
              <a:t>§ 25  Zotavovacie podujatia</a:t>
            </a:r>
            <a:endParaRPr lang="sk-SK" sz="1800" dirty="0"/>
          </a:p>
          <a:p>
            <a:pPr marL="0" indent="0">
              <a:lnSpc>
                <a:spcPct val="100000"/>
              </a:lnSpc>
              <a:buNone/>
            </a:pPr>
            <a:r>
              <a:rPr lang="sk-SK" sz="1800" dirty="0">
                <a:hlinkClick r:id="rId4"/>
              </a:rPr>
              <a:t>(1) </a:t>
            </a:r>
            <a:r>
              <a:rPr lang="sk-SK" sz="1800" dirty="0"/>
              <a:t>Zotavovacie podujatie je </a:t>
            </a:r>
            <a:r>
              <a:rPr lang="sk-SK" sz="1800" b="1" dirty="0"/>
              <a:t>organizovaný pobyt </a:t>
            </a:r>
            <a:r>
              <a:rPr lang="sk-SK" sz="1800" b="1" dirty="0">
                <a:highlight>
                  <a:srgbClr val="FFFF00"/>
                </a:highlight>
              </a:rPr>
              <a:t>najmenej piatich detí a mládeže do 18 rokov veku na čas dlhší ako štyri dni</a:t>
            </a:r>
            <a:r>
              <a:rPr lang="sk-SK" sz="1800" dirty="0"/>
              <a:t>, ktorého účelom je rekreácia detí a mládeže, posilnenie ich zdravia a zvýšenie ich telesnej zdatnosti.</a:t>
            </a:r>
          </a:p>
          <a:p>
            <a:pPr marL="0" indent="0">
              <a:buNone/>
            </a:pPr>
            <a:r>
              <a:rPr lang="sk-SK" sz="1800" dirty="0"/>
              <a:t>(2) Fyzická osoba - podnikateľ a právnická osoba, ktoré organizujú zotavovacie podujatia (ďalej len „organizátor zotavovacieho podujatia“), </a:t>
            </a:r>
            <a:r>
              <a:rPr lang="sk-SK" sz="1800" dirty="0">
                <a:highlight>
                  <a:srgbClr val="FFFF00"/>
                </a:highlight>
              </a:rPr>
              <a:t>sú </a:t>
            </a:r>
            <a:r>
              <a:rPr lang="sk-SK" sz="1800" b="1" dirty="0">
                <a:highlight>
                  <a:srgbClr val="FFFF00"/>
                </a:highlight>
              </a:rPr>
              <a:t>povinné</a:t>
            </a:r>
          </a:p>
          <a:p>
            <a:pPr marL="457200" lvl="1" indent="0">
              <a:buNone/>
            </a:pPr>
            <a:r>
              <a:rPr lang="sk-SK" sz="1800" dirty="0"/>
              <a:t>a) </a:t>
            </a:r>
            <a:r>
              <a:rPr lang="sk-SK" sz="1800" b="1" dirty="0">
                <a:highlight>
                  <a:srgbClr val="FFFF00"/>
                </a:highlight>
              </a:rPr>
              <a:t>požiadať písomne najmenej 30 dní pred začiatkom </a:t>
            </a:r>
            <a:r>
              <a:rPr lang="sk-SK" sz="1800" dirty="0">
                <a:highlight>
                  <a:srgbClr val="FFFF00"/>
                </a:highlight>
              </a:rPr>
              <a:t>konania zotavovacieho podujatia </a:t>
            </a:r>
            <a:r>
              <a:rPr lang="sk-SK" sz="1800" b="1" dirty="0">
                <a:highlight>
                  <a:srgbClr val="FFFF00"/>
                </a:highlight>
              </a:rPr>
              <a:t>regionálny úrad verejného zdravotníctva </a:t>
            </a:r>
            <a:r>
              <a:rPr lang="sk-SK" sz="1800" dirty="0">
                <a:highlight>
                  <a:srgbClr val="FFFF00"/>
                </a:highlight>
              </a:rPr>
              <a:t>príslušný podľa miesta zotavovacieho podujatia</a:t>
            </a:r>
            <a:r>
              <a:rPr lang="sk-SK" sz="1800" dirty="0"/>
              <a:t>, prípadne podľa miesta jeho začiatku, ak ide o putovné zotavovacie podujatie, </a:t>
            </a:r>
            <a:r>
              <a:rPr lang="sk-SK" sz="1800" b="1" dirty="0">
                <a:highlight>
                  <a:srgbClr val="FFFF00"/>
                </a:highlight>
              </a:rPr>
              <a:t>o posúdenie zotavovacieho podujatia</a:t>
            </a:r>
            <a:r>
              <a:rPr lang="sk-SK" sz="1800" dirty="0"/>
              <a:t>,</a:t>
            </a:r>
          </a:p>
          <a:p>
            <a:pPr marL="457200" lvl="1" indent="0">
              <a:buNone/>
            </a:pPr>
            <a:r>
              <a:rPr lang="sk-SK" sz="1800" dirty="0"/>
              <a:t>b) organizovať zotavovacie podujatie tak, aby plnilo výchovné poslanie a posilňovalo zdravie detí a pri jeho organizovaní prihliadať na vek a zdravotný stav detí a charakter zotavovacieho podujatia,</a:t>
            </a:r>
          </a:p>
          <a:p>
            <a:pPr marL="457200" lvl="1" indent="0">
              <a:buNone/>
            </a:pPr>
            <a:r>
              <a:rPr lang="sk-SK" sz="1800" dirty="0"/>
              <a:t>h) </a:t>
            </a:r>
            <a:r>
              <a:rPr lang="sk-SK" sz="1800" b="1" dirty="0"/>
              <a:t>zabezpečiť zdravotnú starostlivosť na zotavovacom podujatí odborne </a:t>
            </a:r>
            <a:r>
              <a:rPr lang="sk-SK" sz="1800" dirty="0"/>
              <a:t>spôsobilými osobami, </a:t>
            </a:r>
            <a:r>
              <a:rPr lang="sk-SK" sz="1800" b="1" dirty="0"/>
              <a:t>najmenej jednou  na 130 detí,</a:t>
            </a:r>
          </a:p>
          <a:p>
            <a:pPr marL="457200" lvl="1" indent="0">
              <a:buNone/>
            </a:pPr>
            <a:r>
              <a:rPr lang="sk-SK" sz="1800" dirty="0"/>
              <a:t>i) zabezpečiť lekárničku prvej pomoci</a:t>
            </a:r>
          </a:p>
          <a:p>
            <a:pPr marL="457200" lvl="1" indent="0">
              <a:buNone/>
            </a:pPr>
            <a:endParaRPr lang="sk-SK" sz="1400" dirty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ACAA717-8B98-E137-D21D-77FA3037D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24" y="202584"/>
            <a:ext cx="10515600" cy="1325563"/>
          </a:xfrm>
        </p:spPr>
        <p:txBody>
          <a:bodyPr/>
          <a:lstStyle/>
          <a:p>
            <a:r>
              <a:rPr lang="sk-SK" b="1" dirty="0"/>
              <a:t>LK/LV ako zotavovacie podujatie</a:t>
            </a:r>
          </a:p>
        </p:txBody>
      </p:sp>
    </p:spTree>
    <p:extLst>
      <p:ext uri="{BB962C8B-B14F-4D97-AF65-F5344CB8AC3E}">
        <p14:creationId xmlns:p14="http://schemas.microsoft.com/office/powerpoint/2010/main" val="4287834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8200" y="1106806"/>
            <a:ext cx="10515600" cy="598673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000" b="1" u="sng" dirty="0">
                <a:hlinkClick r:id="rId2"/>
              </a:rPr>
              <a:t>Zákon č. 355/2007 Z. z</a:t>
            </a:r>
            <a:r>
              <a:rPr lang="sk-SK" sz="2000" u="sng" dirty="0">
                <a:hlinkClick r:id="rId2"/>
              </a:rPr>
              <a:t>. </a:t>
            </a:r>
            <a:r>
              <a:rPr lang="sk-SK" sz="2000" dirty="0"/>
              <a:t>o ochrane, podpore a rozvoji verejného zdravia a o zmene a doplnení niektorých zákonov v znení neskorších predpisov: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1900" dirty="0">
                <a:hlinkClick r:id="rId3"/>
              </a:rPr>
              <a:t>§ 62 </a:t>
            </a:r>
            <a:r>
              <a:rPr lang="sk-SK" sz="1900" b="1" dirty="0"/>
              <a:t>Splnomocňovacie ustanovenia</a:t>
            </a:r>
            <a:endParaRPr lang="sk-SK" sz="1900" b="1" dirty="0">
              <a:hlinkClick r:id="rId4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1900" dirty="0">
                <a:hlinkClick r:id="rId4"/>
              </a:rPr>
              <a:t>§ 62 ods (1) </a:t>
            </a:r>
            <a:r>
              <a:rPr lang="sk-SK" sz="1900" dirty="0"/>
              <a:t>Ministerstvo ustanoví všeobecne záväznými právnymi predpismi </a:t>
            </a:r>
            <a:r>
              <a:rPr lang="sk-SK" sz="1900" dirty="0">
                <a:hlinkClick r:id="rId5"/>
              </a:rPr>
              <a:t>písm. k) </a:t>
            </a:r>
            <a:r>
              <a:rPr lang="pl-PL" sz="1900" dirty="0"/>
              <a:t>podrobnosti o požiadavkách na zotavovacie podujatia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sk-SK" sz="2400" dirty="0">
              <a:hlinkClick r:id="rId6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sk-SK" sz="1900" dirty="0">
                <a:hlinkClick r:id="rId6"/>
              </a:rPr>
              <a:t>Vyhláška 526/2007 Z. z. </a:t>
            </a:r>
            <a:r>
              <a:rPr lang="sk-SK" sz="1900" dirty="0"/>
              <a:t>Ministerstva zdravotníctva Slovenskej republiky, ktorou sa ustanovujú </a:t>
            </a:r>
            <a:r>
              <a:rPr lang="sk-SK" sz="1900" b="1" dirty="0"/>
              <a:t>podrobnosti o požiadavkách na zotavovacie podujatia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sk-SK" sz="1900" b="1" dirty="0"/>
              <a:t>§ 1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sk-SK" sz="1900" dirty="0"/>
              <a:t>(1) Táto vyhláška ustanovuje podrobnosti o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sk-SK" sz="1900" dirty="0"/>
              <a:t>a) organizácii zotavovacieho podujatia,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sk-SK" sz="1900" dirty="0"/>
              <a:t>b) </a:t>
            </a:r>
            <a:r>
              <a:rPr lang="sk-SK" sz="1900" dirty="0">
                <a:highlight>
                  <a:srgbClr val="FFFF00"/>
                </a:highlight>
              </a:rPr>
              <a:t>zdravotnej spôsobilosti dieťaťa, ktoré sa zúčastňuje na zotavovacom podujatí a vzor vyhlásenia zákonného zástupcu o zdravotnej spôsobilosti dieťaťa</a:t>
            </a:r>
            <a:r>
              <a:rPr lang="sk-SK" sz="1900" dirty="0"/>
              <a:t>,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sk-SK" sz="1900" dirty="0"/>
              <a:t>c) zdravotnej spôsobilosti a odbornej spôsobilosti osoby pracujúcej na zotavovacom podujatí,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sk-SK" sz="1900" dirty="0"/>
              <a:t>d) vybavení lekárničky prvej pomoci pre zotavovacie podujatie,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sk-SK" sz="1900" dirty="0"/>
              <a:t>e) dennom režime detí na zotavovacom podujatí,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sk-SK" sz="1900" dirty="0"/>
              <a:t>f) požiadavkách na zariadenie pre zotavovacie podujatie,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sk-SK" sz="1900" dirty="0"/>
              <a:t>g) stravovaní detí na zotavovacom podujatí,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sk-SK" sz="1900" dirty="0"/>
              <a:t>i) obsahu dokumentácie o zotavovacom podujatí.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sk-SK" sz="1900" b="1" dirty="0"/>
          </a:p>
        </p:txBody>
      </p:sp>
      <p:sp>
        <p:nvSpPr>
          <p:cNvPr id="2" name="Šípka: nadol 1">
            <a:extLst>
              <a:ext uri="{FF2B5EF4-FFF2-40B4-BE49-F238E27FC236}">
                <a16:creationId xmlns:a16="http://schemas.microsoft.com/office/drawing/2014/main" id="{B6A72FED-6992-E3A1-F9F5-D7A1EF2170CA}"/>
              </a:ext>
            </a:extLst>
          </p:cNvPr>
          <p:cNvSpPr/>
          <p:nvPr/>
        </p:nvSpPr>
        <p:spPr>
          <a:xfrm>
            <a:off x="5135254" y="2033774"/>
            <a:ext cx="493058" cy="63649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BCD9E95E-5C33-ADD9-A052-72637D8E1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sk-SK" b="1" dirty="0"/>
              <a:t>LK/LV ako zotavovacie podujatie</a:t>
            </a:r>
          </a:p>
        </p:txBody>
      </p:sp>
    </p:spTree>
    <p:extLst>
      <p:ext uri="{BB962C8B-B14F-4D97-AF65-F5344CB8AC3E}">
        <p14:creationId xmlns:p14="http://schemas.microsoft.com/office/powerpoint/2010/main" val="2964159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8200" y="1465592"/>
            <a:ext cx="10515600" cy="471954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sk-SK" b="1" u="sng" dirty="0">
                <a:hlinkClick r:id="rId2"/>
              </a:rPr>
              <a:t>Vyhláška Ministerstva zdravotníctva SR č. 526/2007 Z. z., ktorou sa ustanovujú podrobnosti o požiadavkách na zotavovacie podujatie</a:t>
            </a:r>
            <a:endParaRPr lang="sk-SK" b="1" dirty="0">
              <a:hlinkClick r:id="rId3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sk-SK" sz="2600" dirty="0">
                <a:hlinkClick r:id="rId4"/>
              </a:rPr>
              <a:t>§ 4  </a:t>
            </a:r>
            <a:endParaRPr lang="sk-SK" sz="2600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sk-SK" sz="2600" dirty="0">
                <a:hlinkClick r:id="rId5"/>
              </a:rPr>
              <a:t>(1) </a:t>
            </a:r>
            <a:r>
              <a:rPr lang="sk-SK" sz="2600" dirty="0"/>
              <a:t>Na zotavovacom podujatí sa môže zúčastňovať dieťa, ak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sk-SK" sz="2600" dirty="0"/>
              <a:t>a) je zdravotne spôsobilé na pobyt v kolektíve aj s ohľadom na charakter zotavovacieho podujatia,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sk-SK" sz="2600" dirty="0"/>
              <a:t>b) neprejavuje príznaky akútneho ochorenia,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sk-SK" sz="2600" dirty="0"/>
              <a:t>c) nemá nariadené karanténne opatrenie, alebo počas 14 dní predchádzajúcich odchodu na zotavovacie podujatie neprišlo do kontaktu s osobou chorou na prenosné ochorenie alebo osobou podozrivou z nákazy prenosným ochorením.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sk-SK" sz="2600" dirty="0">
                <a:hlinkClick r:id="rId6"/>
              </a:rPr>
              <a:t>(2) </a:t>
            </a:r>
            <a:r>
              <a:rPr lang="sk-SK" sz="2600" dirty="0"/>
              <a:t>Skutočnosti uvedené v odseku 1</a:t>
            </a:r>
            <a:r>
              <a:rPr lang="sk-SK" sz="2600" dirty="0">
                <a:highlight>
                  <a:srgbClr val="FFFF00"/>
                </a:highlight>
              </a:rPr>
              <a:t> potvrdzuje rodič</a:t>
            </a:r>
            <a:r>
              <a:rPr lang="sk-SK" sz="2600" dirty="0"/>
              <a:t>, iná fyzická osoba ako rodič, ktorá má dieťa zverené do osobnej starostlivosti alebo do pestúnskej starostlivosti na základe rozhodnutia súdu, poručník, opatrovník alebo zástupca zariadenia, v ktorom sa vykonáva ústavná starostlivosť, výchovné opatrenie, neodkladné opatrenie alebo ochranná výchova, výkon väzby, výkon trestu odňatia slobody alebo výkon </a:t>
            </a:r>
            <a:r>
              <a:rPr lang="sk-SK" sz="2600" dirty="0" err="1"/>
              <a:t>detencie</a:t>
            </a:r>
            <a:r>
              <a:rPr lang="sk-SK" sz="2600" dirty="0"/>
              <a:t> (ďalej len „zákonný zástupca“) </a:t>
            </a:r>
            <a:r>
              <a:rPr lang="sk-SK" sz="2600" b="1" dirty="0">
                <a:highlight>
                  <a:srgbClr val="FFFF00"/>
                </a:highlight>
              </a:rPr>
              <a:t>vo vyhlásení zákonného zástupcu o zdravotnej spôsobilosti dieťaťa nie staršom ako jeden deň</a:t>
            </a:r>
            <a:r>
              <a:rPr lang="sk-SK" sz="2600" dirty="0"/>
              <a:t>; vzor vyhlásenia zákonného zástupcu o zdravotnej spôsobilosti dieťaťa je uvedený v </a:t>
            </a:r>
            <a:r>
              <a:rPr lang="sk-SK" sz="2600" dirty="0">
                <a:hlinkClick r:id="rId7"/>
              </a:rPr>
              <a:t>prílohe č. 1</a:t>
            </a:r>
            <a:r>
              <a:rPr lang="sk-SK" sz="2600" dirty="0"/>
              <a:t>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C92B0FE-CE24-364D-1537-3B7166747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24" y="202584"/>
            <a:ext cx="10515600" cy="1325563"/>
          </a:xfrm>
        </p:spPr>
        <p:txBody>
          <a:bodyPr/>
          <a:lstStyle/>
          <a:p>
            <a:r>
              <a:rPr lang="sk-SK" b="1" dirty="0"/>
              <a:t>LK/LV ako zotavovacie podujatie</a:t>
            </a:r>
          </a:p>
        </p:txBody>
      </p:sp>
    </p:spTree>
    <p:extLst>
      <p:ext uri="{BB962C8B-B14F-4D97-AF65-F5344CB8AC3E}">
        <p14:creationId xmlns:p14="http://schemas.microsoft.com/office/powerpoint/2010/main" val="763327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8200" y="1631017"/>
            <a:ext cx="10515600" cy="50300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k-SK" sz="2000" b="1" u="sng" dirty="0">
                <a:hlinkClick r:id="rId2"/>
              </a:rPr>
              <a:t>Vyhláška Ministerstva zdravotníctva SR č. 526/2007 Z. z., ktorou sa ustanovujú podrobnosti o požiadavkách na zotavovacie podujatie</a:t>
            </a:r>
            <a:endParaRPr lang="sk-SK" sz="2000" b="1" dirty="0">
              <a:hlinkClick r:id="rId3"/>
            </a:endParaRPr>
          </a:p>
          <a:p>
            <a:pPr marL="0" indent="0" algn="just">
              <a:buNone/>
            </a:pPr>
            <a:r>
              <a:rPr lang="sk-SK" sz="1800" dirty="0">
                <a:hlinkClick r:id="rId4"/>
              </a:rPr>
              <a:t>§ 5</a:t>
            </a:r>
            <a:r>
              <a:rPr lang="sk-SK" sz="1800" dirty="0">
                <a:hlinkClick r:id="rId5"/>
              </a:rPr>
              <a:t>  </a:t>
            </a:r>
            <a:endParaRPr lang="sk-SK" sz="1800" dirty="0"/>
          </a:p>
          <a:p>
            <a:pPr marL="0" indent="0" algn="just">
              <a:buNone/>
            </a:pPr>
            <a:r>
              <a:rPr lang="sk-SK" sz="1800" dirty="0">
                <a:hlinkClick r:id="rId6"/>
              </a:rPr>
              <a:t>(2) </a:t>
            </a:r>
            <a:r>
              <a:rPr lang="sk-SK" sz="1800" dirty="0"/>
              <a:t>Zdravotnú starostlivosť na zotavovacom podujatí musí zabezpečovať podľa </a:t>
            </a:r>
            <a:r>
              <a:rPr lang="sk-SK" sz="1800" dirty="0">
                <a:hlinkClick r:id="rId7"/>
              </a:rPr>
              <a:t>§ 25 ods. 2 písm. h) </a:t>
            </a:r>
            <a:r>
              <a:rPr lang="sk-SK" sz="1800" dirty="0"/>
              <a:t>zákona odborne spôsobilá osoba (ďalej len „zdravotník“), ktorá získala odbornú spôsobilosť na výkon odborných pracovných činností </a:t>
            </a:r>
            <a:r>
              <a:rPr lang="sk-SK" sz="1800" b="1" dirty="0"/>
              <a:t>lekára, sestry, pôrodnej asistentky alebo zdravotníckeho záchranára </a:t>
            </a:r>
            <a:r>
              <a:rPr lang="sk-SK" sz="1800" dirty="0"/>
              <a:t>podľa osobitného predpisu.</a:t>
            </a:r>
          </a:p>
          <a:p>
            <a:pPr marL="0" indent="0" algn="just">
              <a:buNone/>
            </a:pPr>
            <a:r>
              <a:rPr lang="sk-SK" sz="1800" dirty="0">
                <a:hlinkClick r:id="rId8"/>
              </a:rPr>
              <a:t>§ 7  </a:t>
            </a:r>
            <a:endParaRPr lang="sk-SK" sz="1800" dirty="0"/>
          </a:p>
          <a:p>
            <a:pPr marL="0" indent="0" algn="just">
              <a:buNone/>
            </a:pPr>
            <a:r>
              <a:rPr lang="sk-SK" sz="1800" dirty="0"/>
              <a:t>(4) </a:t>
            </a:r>
            <a:r>
              <a:rPr lang="sk-SK" sz="1800" b="1" dirty="0"/>
              <a:t>Pri pohybovej aktivite</a:t>
            </a:r>
            <a:r>
              <a:rPr lang="sk-SK" sz="1800" dirty="0"/>
              <a:t> organizátor </a:t>
            </a:r>
            <a:r>
              <a:rPr lang="sk-SK" sz="1800" b="1" dirty="0"/>
              <a:t>musí prihliadať na schopnosti, telesnú zdatnosť, zdravotný stav a záujmy detí.</a:t>
            </a:r>
            <a:r>
              <a:rPr lang="sk-SK" sz="1800" dirty="0"/>
              <a:t> Intenzita pohybovej aktivity sa zvyšuje tak, aby dosiahla vrchol koncom druhej tretiny zotavovacieho podujatia a potom voľne klesala. </a:t>
            </a:r>
            <a:r>
              <a:rPr lang="sk-SK" sz="1800" b="1" dirty="0"/>
              <a:t>Tretí deň po začatí zotavovacieho podujatia je odpočinok </a:t>
            </a:r>
            <a:r>
              <a:rPr lang="sk-SK" sz="1800" dirty="0"/>
              <a:t>okrem putovného zotavovacieho podujatia, kde sa musí prihliadať na telesnú zdatnosť a zdravotný stav detí. .... </a:t>
            </a:r>
          </a:p>
          <a:p>
            <a:pPr marL="0" indent="0" algn="just">
              <a:buNone/>
            </a:pPr>
            <a:r>
              <a:rPr lang="sk-SK" sz="1800" dirty="0"/>
              <a:t>Na zimnom zotavovacom podujatí sa </a:t>
            </a:r>
            <a:r>
              <a:rPr lang="sk-SK" sz="1800" b="1" dirty="0"/>
              <a:t>výcvik zimných športov </a:t>
            </a:r>
            <a:r>
              <a:rPr lang="sk-SK" sz="1800" dirty="0"/>
              <a:t>môže určiť </a:t>
            </a:r>
            <a:r>
              <a:rPr lang="sk-SK" sz="1800" b="1" dirty="0"/>
              <a:t>najviac na šesť hodín denne</a:t>
            </a:r>
            <a:r>
              <a:rPr lang="sk-SK" sz="1800" dirty="0"/>
              <a:t>, a </a:t>
            </a:r>
            <a:r>
              <a:rPr lang="sk-SK" sz="1800" b="1" dirty="0"/>
              <a:t>to tri hodiny dopoludnia a tri hodiny odpoludnia</a:t>
            </a:r>
            <a:r>
              <a:rPr lang="sk-SK" sz="1800" dirty="0"/>
              <a:t> okrem dňa, keď sa koná celodenný výlet. </a:t>
            </a:r>
            <a:r>
              <a:rPr lang="sk-SK" sz="1800" b="1" dirty="0"/>
              <a:t>Výcvik alebo iná fyzická záťaž detí do 12 rokov musí byť najneskôr po 90 minútach prerušená najmenej 15-minútovou prestávkou</a:t>
            </a:r>
            <a:r>
              <a:rPr lang="sk-SK" sz="1800" dirty="0"/>
              <a:t>.</a:t>
            </a:r>
          </a:p>
          <a:p>
            <a:pPr marL="0" indent="0" algn="just">
              <a:buNone/>
            </a:pPr>
            <a:endParaRPr lang="sk-SK" sz="1800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3FA4930-D4E7-FA8F-650F-56926FB43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sk-SK" b="1" dirty="0"/>
              <a:t>LK/LV ako zotavovacie podujatie</a:t>
            </a:r>
          </a:p>
        </p:txBody>
      </p:sp>
    </p:spTree>
    <p:extLst>
      <p:ext uri="{BB962C8B-B14F-4D97-AF65-F5344CB8AC3E}">
        <p14:creationId xmlns:p14="http://schemas.microsoft.com/office/powerpoint/2010/main" val="975367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8200" y="1699654"/>
            <a:ext cx="10515600" cy="4486275"/>
          </a:xfrm>
        </p:spPr>
        <p:txBody>
          <a:bodyPr/>
          <a:lstStyle/>
          <a:p>
            <a:pPr lvl="0" algn="just"/>
            <a:r>
              <a:rPr lang="sk-SK" b="1" u="sng" dirty="0">
                <a:hlinkClick r:id="rId2"/>
              </a:rPr>
              <a:t>Zákon č. 544/2002 Z. z</a:t>
            </a:r>
            <a:r>
              <a:rPr lang="sk-SK" dirty="0">
                <a:hlinkClick r:id="rId2"/>
              </a:rPr>
              <a:t>.</a:t>
            </a:r>
            <a:r>
              <a:rPr lang="sk-SK" dirty="0"/>
              <a:t> o Horskej záchrannej službe v znení neskorších predpisov</a:t>
            </a:r>
          </a:p>
          <a:p>
            <a:pPr algn="just"/>
            <a:r>
              <a:rPr lang="sk-SK" b="1" u="sng" dirty="0">
                <a:hlinkClick r:id="rId3"/>
              </a:rPr>
              <a:t>§ 8a  Povinnosti osoby na lyžiarskej trati</a:t>
            </a:r>
            <a:r>
              <a:rPr lang="sk-SK" b="1" dirty="0">
                <a:hlinkClick r:id="rId3"/>
              </a:rPr>
              <a:t>  </a:t>
            </a:r>
            <a:r>
              <a:rPr lang="sk-SK" dirty="0"/>
              <a:t>(§ nadobudol účinnosť od </a:t>
            </a:r>
            <a:r>
              <a:rPr lang="sk-SK" b="1" dirty="0"/>
              <a:t>15. novembra 2015</a:t>
            </a:r>
            <a:r>
              <a:rPr lang="sk-SK" dirty="0"/>
              <a:t>)</a:t>
            </a:r>
          </a:p>
          <a:p>
            <a:pPr algn="just"/>
            <a:r>
              <a:rPr lang="sk-SK" dirty="0">
                <a:hlinkClick r:id="rId4"/>
              </a:rPr>
              <a:t>(6) </a:t>
            </a:r>
            <a:r>
              <a:rPr lang="sk-SK" dirty="0"/>
              <a:t>Lyžiar mladší ako 15 rokov je povinný na lyžiarskej trati chrániť si hlavu riadne upevnenou </a:t>
            </a:r>
            <a:r>
              <a:rPr lang="sk-SK" b="1" u="sng" dirty="0"/>
              <a:t>ochrannou prilbou. </a:t>
            </a:r>
          </a:p>
          <a:p>
            <a:pPr algn="just"/>
            <a:r>
              <a:rPr lang="sk-SK" dirty="0">
                <a:hlinkClick r:id="rId5"/>
              </a:rPr>
              <a:t>(7) </a:t>
            </a:r>
            <a:r>
              <a:rPr lang="sk-SK" dirty="0"/>
              <a:t>Osoba, ktorá organizuje činnosť na lyžiarskej trati, je povinná zabezpečiť, aby osoba mladšia ako 15 rokov mala oblečený </a:t>
            </a:r>
            <a:r>
              <a:rPr lang="sk-SK" b="1" u="sng" dirty="0"/>
              <a:t>reflexný bezpečnostný odev</a:t>
            </a:r>
            <a:r>
              <a:rPr lang="sk-SK" dirty="0"/>
              <a:t> alebo na sebe viditeľne umiestnené reflexné bezpečnostné prvky. </a:t>
            </a:r>
          </a:p>
          <a:p>
            <a:pPr algn="just"/>
            <a:endParaRPr lang="sk-SK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BED9A03-05DA-30E7-D8B0-EE77E3A2C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337"/>
            <a:ext cx="10515600" cy="1325563"/>
          </a:xfrm>
        </p:spPr>
        <p:txBody>
          <a:bodyPr/>
          <a:lstStyle/>
          <a:p>
            <a:r>
              <a:rPr lang="sk-SK" b="1" dirty="0"/>
              <a:t>Povinnosti osoby na lyžiarskej trati</a:t>
            </a:r>
          </a:p>
        </p:txBody>
      </p:sp>
    </p:spTree>
    <p:extLst>
      <p:ext uri="{BB962C8B-B14F-4D97-AF65-F5344CB8AC3E}">
        <p14:creationId xmlns:p14="http://schemas.microsoft.com/office/powerpoint/2010/main" val="466671757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1191</TotalTime>
  <Words>2974</Words>
  <Application>Microsoft Office PowerPoint</Application>
  <PresentationFormat>Širokouhlá</PresentationFormat>
  <Paragraphs>187</Paragraphs>
  <Slides>20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Motív Office</vt:lpstr>
      <vt:lpstr>Príprava lyžiarskeho výcviku (ZŠ) lyžiarskeho kurzu (SŠ)</vt:lpstr>
      <vt:lpstr>Lyžiarsky výcvik ZŠ  - Lyžiarsky kurz SŠ</vt:lpstr>
      <vt:lpstr>Dokumentácia k LV/LK cez Edupage</vt:lpstr>
      <vt:lpstr>Legislatívne východiská – kde nájsť?</vt:lpstr>
      <vt:lpstr>Legislatívne východiská – základné   pre organizáciu športových výcvikov (ZŠ)  a kurzov pohybových aktivít (SŠ)</vt:lpstr>
      <vt:lpstr>Prezentácia programu PowerPoint</vt:lpstr>
      <vt:lpstr>Lyžiarsky výcvik ZŠ – podľa vyhlášky 223/2022 Z. z.</vt:lpstr>
      <vt:lpstr>Lyžiarsky kurz SŠ – podľa vyhlášky 224/2022 Z.z.</vt:lpstr>
      <vt:lpstr>Smernica 49/2023  o organizovaní športového výcviku a kurzu pohybových aktivít v prírode</vt:lpstr>
      <vt:lpstr>Kvalifikovaná osoba </vt:lpstr>
      <vt:lpstr>Je učiteľ 1. stupňa kvalifikovanou osobou? </vt:lpstr>
      <vt:lpstr>Je učiteľ 1. stupňa kvalifikovanou osobou? </vt:lpstr>
      <vt:lpstr>Je učiteľ 1. stupňa kvalifikovanou osobou? </vt:lpstr>
      <vt:lpstr>Lyžiarsky výcvik/kurz – podľa smernice 49/2023</vt:lpstr>
      <vt:lpstr>Príspevok na LK/LV</vt:lpstr>
      <vt:lpstr>LK/LV ako zotavovacie podujatie</vt:lpstr>
      <vt:lpstr>LK/LV ako zotavovacie podujatie</vt:lpstr>
      <vt:lpstr>LK/LV ako zotavovacie podujatie</vt:lpstr>
      <vt:lpstr>LK/LV ako zotavovacie podujatie</vt:lpstr>
      <vt:lpstr>Povinnosti osoby na lyžiarskej trati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Informačno-komunikačné technológie  vo vyučovaní telesnej a športovej výchovy</dc:title>
  <dc:creator>Konto Microsoft</dc:creator>
  <cp:lastModifiedBy>Monika Popluharova</cp:lastModifiedBy>
  <cp:revision>49</cp:revision>
  <dcterms:created xsi:type="dcterms:W3CDTF">2022-09-27T14:10:48Z</dcterms:created>
  <dcterms:modified xsi:type="dcterms:W3CDTF">2024-12-31T14:23:12Z</dcterms:modified>
</cp:coreProperties>
</file>